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2" r:id="rId1"/>
  </p:sldMasterIdLst>
  <p:notesMasterIdLst>
    <p:notesMasterId r:id="rId38"/>
  </p:notesMasterIdLst>
  <p:sldIdLst>
    <p:sldId id="256" r:id="rId2"/>
    <p:sldId id="294" r:id="rId3"/>
    <p:sldId id="289" r:id="rId4"/>
    <p:sldId id="290" r:id="rId5"/>
    <p:sldId id="291" r:id="rId6"/>
    <p:sldId id="292" r:id="rId7"/>
    <p:sldId id="276" r:id="rId8"/>
    <p:sldId id="277" r:id="rId9"/>
    <p:sldId id="278" r:id="rId10"/>
    <p:sldId id="279" r:id="rId11"/>
    <p:sldId id="280" r:id="rId12"/>
    <p:sldId id="281" r:id="rId13"/>
    <p:sldId id="282" r:id="rId14"/>
    <p:sldId id="283" r:id="rId15"/>
    <p:sldId id="295" r:id="rId16"/>
    <p:sldId id="258" r:id="rId17"/>
    <p:sldId id="259" r:id="rId18"/>
    <p:sldId id="285" r:id="rId19"/>
    <p:sldId id="286" r:id="rId20"/>
    <p:sldId id="284" r:id="rId21"/>
    <p:sldId id="287" r:id="rId22"/>
    <p:sldId id="288" r:id="rId23"/>
    <p:sldId id="260" r:id="rId24"/>
    <p:sldId id="261" r:id="rId25"/>
    <p:sldId id="262" r:id="rId26"/>
    <p:sldId id="263" r:id="rId27"/>
    <p:sldId id="264" r:id="rId28"/>
    <p:sldId id="265" r:id="rId29"/>
    <p:sldId id="266" r:id="rId30"/>
    <p:sldId id="267" r:id="rId31"/>
    <p:sldId id="268" r:id="rId32"/>
    <p:sldId id="269" r:id="rId33"/>
    <p:sldId id="270" r:id="rId34"/>
    <p:sldId id="296" r:id="rId35"/>
    <p:sldId id="297"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8DEF7476-F6DD-4B0C-892E-50480749CD20}">
          <p14:sldIdLst>
            <p14:sldId id="256"/>
            <p14:sldId id="294"/>
            <p14:sldId id="289"/>
            <p14:sldId id="290"/>
            <p14:sldId id="291"/>
            <p14:sldId id="292"/>
            <p14:sldId id="276"/>
            <p14:sldId id="277"/>
            <p14:sldId id="278"/>
            <p14:sldId id="279"/>
            <p14:sldId id="280"/>
            <p14:sldId id="281"/>
            <p14:sldId id="282"/>
            <p14:sldId id="283"/>
          </p14:sldIdLst>
        </p14:section>
        <p14:section name="Formulare" id="{9C725BFF-BD16-4A61-8AF2-553A5FD52222}">
          <p14:sldIdLst>
            <p14:sldId id="295"/>
            <p14:sldId id="258"/>
            <p14:sldId id="259"/>
            <p14:sldId id="285"/>
            <p14:sldId id="286"/>
            <p14:sldId id="284"/>
            <p14:sldId id="287"/>
            <p14:sldId id="288"/>
            <p14:sldId id="260"/>
            <p14:sldId id="261"/>
            <p14:sldId id="262"/>
            <p14:sldId id="263"/>
            <p14:sldId id="264"/>
            <p14:sldId id="265"/>
            <p14:sldId id="266"/>
            <p14:sldId id="267"/>
            <p14:sldId id="268"/>
            <p14:sldId id="269"/>
            <p14:sldId id="270"/>
            <p14:sldId id="296"/>
            <p14:sldId id="297"/>
            <p14:sldId id="29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C9FD38-98E9-4CAB-994E-BCBCA1BCE536}" type="datetimeFigureOut">
              <a:rPr lang="de-DE" smtClean="0"/>
              <a:t>28.02.2019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B01AB-28D2-4976-A7F3-1A775132F9D3}" type="slidenum">
              <a:rPr lang="de-DE" smtClean="0"/>
              <a:t>‹Nr.›</a:t>
            </a:fld>
            <a:endParaRPr lang="de-DE"/>
          </a:p>
        </p:txBody>
      </p:sp>
    </p:spTree>
    <p:extLst>
      <p:ext uri="{BB962C8B-B14F-4D97-AF65-F5344CB8AC3E}">
        <p14:creationId xmlns:p14="http://schemas.microsoft.com/office/powerpoint/2010/main" val="295504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1A93D995-678A-49DF-9302-619940582F49}"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15441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9B1ADD8-8646-446C-8B2F-3A8F9C9610FE}"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110722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779DDA4-C97F-4E4B-9E32-ED4CF390EC6A}"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4298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838DBE9-898B-4226-9A04-843A7E19A055}"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1334930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155846C-0FE0-42F4-8D40-5C880E4BC343}"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0797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242E408-02EB-407D-8C84-185057411EEB}"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176788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573ACD9-9AE1-44CE-A926-4D0D9523A4D7}"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1425592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5DC4BBD-556C-49C9-BC6A-1E954AA92453}"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27866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FB2B139-BB70-4B7D-8B3E-5D61F020DAC9}"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25678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94D7556-0101-49D8-AE03-F89560DB962A}" type="datetime1">
              <a:rPr lang="de-DE" smtClean="0"/>
              <a:t>28.02.2019</a:t>
            </a:fld>
            <a:endParaRPr lang="de-DE"/>
          </a:p>
        </p:txBody>
      </p:sp>
      <p:sp>
        <p:nvSpPr>
          <p:cNvPr id="5" name="Footer Placeholder 4"/>
          <p:cNvSpPr>
            <a:spLocks noGrp="1"/>
          </p:cNvSpPr>
          <p:nvPr>
            <p:ph type="ftr" sz="quarter" idx="11"/>
          </p:nvPr>
        </p:nvSpPr>
        <p:spPr/>
        <p:txBody>
          <a:bodyPr/>
          <a:lstStyle/>
          <a:p>
            <a:r>
              <a:rPr lang="de-DE"/>
              <a:t>Arely Christina Sauer</a:t>
            </a:r>
          </a:p>
        </p:txBody>
      </p:sp>
      <p:sp>
        <p:nvSpPr>
          <p:cNvPr id="6" name="Slide Number Placeholder 5"/>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85872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A54C04E-8B11-45EA-95D6-EB798D7A8818}" type="datetime1">
              <a:rPr lang="de-DE" smtClean="0"/>
              <a:t>28.02.2019</a:t>
            </a:fld>
            <a:endParaRPr lang="de-DE"/>
          </a:p>
        </p:txBody>
      </p:sp>
      <p:sp>
        <p:nvSpPr>
          <p:cNvPr id="6" name="Footer Placeholder 5"/>
          <p:cNvSpPr>
            <a:spLocks noGrp="1"/>
          </p:cNvSpPr>
          <p:nvPr>
            <p:ph type="ftr" sz="quarter" idx="11"/>
          </p:nvPr>
        </p:nvSpPr>
        <p:spPr/>
        <p:txBody>
          <a:bodyPr/>
          <a:lstStyle/>
          <a:p>
            <a:r>
              <a:rPr lang="de-DE"/>
              <a:t>Arely Christina Sauer</a:t>
            </a:r>
          </a:p>
        </p:txBody>
      </p:sp>
      <p:sp>
        <p:nvSpPr>
          <p:cNvPr id="7" name="Slide Number Placeholder 6"/>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44102929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E947EBF-1F6B-45F6-BD39-650B579F946A}" type="datetime1">
              <a:rPr lang="de-DE" smtClean="0"/>
              <a:t>28.02.2019</a:t>
            </a:fld>
            <a:endParaRPr lang="de-DE"/>
          </a:p>
        </p:txBody>
      </p:sp>
      <p:sp>
        <p:nvSpPr>
          <p:cNvPr id="8" name="Footer Placeholder 7"/>
          <p:cNvSpPr>
            <a:spLocks noGrp="1"/>
          </p:cNvSpPr>
          <p:nvPr>
            <p:ph type="ftr" sz="quarter" idx="11"/>
          </p:nvPr>
        </p:nvSpPr>
        <p:spPr/>
        <p:txBody>
          <a:bodyPr/>
          <a:lstStyle/>
          <a:p>
            <a:r>
              <a:rPr lang="de-DE"/>
              <a:t>Arely Christina Sauer</a:t>
            </a:r>
          </a:p>
        </p:txBody>
      </p:sp>
      <p:sp>
        <p:nvSpPr>
          <p:cNvPr id="9" name="Slide Number Placeholder 8"/>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42596936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B7FBE73-A939-4A76-82FA-B50FD0522EEB}" type="datetime1">
              <a:rPr lang="de-DE" smtClean="0"/>
              <a:t>28.02.2019</a:t>
            </a:fld>
            <a:endParaRPr lang="de-DE"/>
          </a:p>
        </p:txBody>
      </p:sp>
      <p:sp>
        <p:nvSpPr>
          <p:cNvPr id="4" name="Footer Placeholder 3"/>
          <p:cNvSpPr>
            <a:spLocks noGrp="1"/>
          </p:cNvSpPr>
          <p:nvPr>
            <p:ph type="ftr" sz="quarter" idx="11"/>
          </p:nvPr>
        </p:nvSpPr>
        <p:spPr/>
        <p:txBody>
          <a:bodyPr/>
          <a:lstStyle/>
          <a:p>
            <a:r>
              <a:rPr lang="de-DE"/>
              <a:t>Arely Christina Sauer</a:t>
            </a:r>
          </a:p>
        </p:txBody>
      </p:sp>
      <p:sp>
        <p:nvSpPr>
          <p:cNvPr id="5" name="Slide Number Placeholder 4"/>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146998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CA21D-D20F-46B9-B6C1-D5838BA7E1EB}" type="datetime1">
              <a:rPr lang="de-DE" smtClean="0"/>
              <a:t>28.02.2019</a:t>
            </a:fld>
            <a:endParaRPr lang="de-DE"/>
          </a:p>
        </p:txBody>
      </p:sp>
      <p:sp>
        <p:nvSpPr>
          <p:cNvPr id="3" name="Footer Placeholder 2"/>
          <p:cNvSpPr>
            <a:spLocks noGrp="1"/>
          </p:cNvSpPr>
          <p:nvPr>
            <p:ph type="ftr" sz="quarter" idx="11"/>
          </p:nvPr>
        </p:nvSpPr>
        <p:spPr/>
        <p:txBody>
          <a:bodyPr/>
          <a:lstStyle/>
          <a:p>
            <a:r>
              <a:rPr lang="de-DE"/>
              <a:t>Arely Christina Sauer</a:t>
            </a:r>
          </a:p>
        </p:txBody>
      </p:sp>
      <p:sp>
        <p:nvSpPr>
          <p:cNvPr id="4" name="Slide Number Placeholder 3"/>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3771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4014FF3-6ACE-41F6-A9D3-0A4FAC600230}" type="datetime1">
              <a:rPr lang="de-DE" smtClean="0"/>
              <a:t>28.02.2019</a:t>
            </a:fld>
            <a:endParaRPr lang="de-DE"/>
          </a:p>
        </p:txBody>
      </p:sp>
      <p:sp>
        <p:nvSpPr>
          <p:cNvPr id="6" name="Footer Placeholder 5"/>
          <p:cNvSpPr>
            <a:spLocks noGrp="1"/>
          </p:cNvSpPr>
          <p:nvPr>
            <p:ph type="ftr" sz="quarter" idx="11"/>
          </p:nvPr>
        </p:nvSpPr>
        <p:spPr/>
        <p:txBody>
          <a:bodyPr/>
          <a:lstStyle/>
          <a:p>
            <a:r>
              <a:rPr lang="de-DE"/>
              <a:t>Arely Christina Sauer</a:t>
            </a:r>
          </a:p>
        </p:txBody>
      </p:sp>
      <p:sp>
        <p:nvSpPr>
          <p:cNvPr id="7" name="Slide Number Placeholder 6"/>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90944134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E32A9368-58EE-48D5-9161-9F8CFC199658}" type="datetime1">
              <a:rPr lang="de-DE" smtClean="0"/>
              <a:t>28.02.2019</a:t>
            </a:fld>
            <a:endParaRPr lang="de-DE"/>
          </a:p>
        </p:txBody>
      </p:sp>
      <p:sp>
        <p:nvSpPr>
          <p:cNvPr id="6" name="Footer Placeholder 5"/>
          <p:cNvSpPr>
            <a:spLocks noGrp="1"/>
          </p:cNvSpPr>
          <p:nvPr>
            <p:ph type="ftr" sz="quarter" idx="11"/>
          </p:nvPr>
        </p:nvSpPr>
        <p:spPr/>
        <p:txBody>
          <a:bodyPr/>
          <a:lstStyle/>
          <a:p>
            <a:r>
              <a:rPr lang="de-DE"/>
              <a:t>Arely Christina Sauer</a:t>
            </a:r>
          </a:p>
        </p:txBody>
      </p:sp>
      <p:sp>
        <p:nvSpPr>
          <p:cNvPr id="7" name="Slide Number Placeholder 6"/>
          <p:cNvSpPr>
            <a:spLocks noGrp="1"/>
          </p:cNvSpPr>
          <p:nvPr>
            <p:ph type="sldNum" sz="quarter" idx="12"/>
          </p:nvPr>
        </p:nvSpPr>
        <p:spPr/>
        <p:txBody>
          <a:bodyPr/>
          <a:lstStyle/>
          <a:p>
            <a:fld id="{3F149924-B571-4347-B2D4-246315E1FC01}" type="slidenum">
              <a:rPr lang="de-DE" smtClean="0"/>
              <a:t>‹Nr.›</a:t>
            </a:fld>
            <a:endParaRPr lang="de-DE"/>
          </a:p>
        </p:txBody>
      </p:sp>
    </p:spTree>
    <p:extLst>
      <p:ext uri="{BB962C8B-B14F-4D97-AF65-F5344CB8AC3E}">
        <p14:creationId xmlns:p14="http://schemas.microsoft.com/office/powerpoint/2010/main" val="39838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9DACA9-9DDE-4C7B-A7AC-335149FD1965}" type="datetime1">
              <a:rPr lang="de-DE" smtClean="0"/>
              <a:t>28.02.2019</a:t>
            </a:fld>
            <a:endParaRPr lang="de-D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DE"/>
              <a:t>Arely Christina Sauer</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F149924-B571-4347-B2D4-246315E1FC01}" type="slidenum">
              <a:rPr lang="de-DE" smtClean="0"/>
              <a:t>‹Nr.›</a:t>
            </a:fld>
            <a:endParaRPr lang="de-DE"/>
          </a:p>
        </p:txBody>
      </p:sp>
    </p:spTree>
    <p:extLst>
      <p:ext uri="{BB962C8B-B14F-4D97-AF65-F5344CB8AC3E}">
        <p14:creationId xmlns:p14="http://schemas.microsoft.com/office/powerpoint/2010/main" val="1606374047"/>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ohnsteuer-kompakt.de/rechner/veranlagungsrechn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gesetze-im-internet.de/estg/BJNR010050934.html" TargetMode="External"/><Relationship Id="rId3" Type="http://schemas.openxmlformats.org/officeDocument/2006/relationships/hyperlink" Target="https://www.smartsteuer.de/" TargetMode="External"/><Relationship Id="rId7" Type="http://schemas.openxmlformats.org/officeDocument/2006/relationships/hyperlink" Target="https://www.elster.de/eportal/start" TargetMode="External"/><Relationship Id="rId2" Type="http://schemas.openxmlformats.org/officeDocument/2006/relationships/hyperlink" Target="https://www.steuern.de/" TargetMode="External"/><Relationship Id="rId1" Type="http://schemas.openxmlformats.org/officeDocument/2006/relationships/slideLayout" Target="../slideLayouts/slideLayout2.xml"/><Relationship Id="rId6" Type="http://schemas.openxmlformats.org/officeDocument/2006/relationships/hyperlink" Target="https://www.merkur.de/" TargetMode="External"/><Relationship Id="rId11" Type="http://schemas.openxmlformats.org/officeDocument/2006/relationships/hyperlink" Target="https://www.unterhalt.net/duesseldorfer-tabelle.html" TargetMode="External"/><Relationship Id="rId5" Type="http://schemas.openxmlformats.org/officeDocument/2006/relationships/hyperlink" Target="https://www.lohnsteuer-kompakt.de/" TargetMode="External"/><Relationship Id="rId10" Type="http://schemas.openxmlformats.org/officeDocument/2006/relationships/hyperlink" Target="https://www.lohnundgehalt-magazin.de/news/muster-lohnsteuerbescheinigung-2019-veroeffentlicht" TargetMode="External"/><Relationship Id="rId4" Type="http://schemas.openxmlformats.org/officeDocument/2006/relationships/hyperlink" Target="https://www.finanztip.de/" TargetMode="External"/><Relationship Id="rId9" Type="http://schemas.openxmlformats.org/officeDocument/2006/relationships/hyperlink" Target="https://www.npridik.de/"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B0A40-88B8-45B6-BDE5-ED012BA8F9B1}"/>
              </a:ext>
            </a:extLst>
          </p:cNvPr>
          <p:cNvSpPr>
            <a:spLocks noGrp="1"/>
          </p:cNvSpPr>
          <p:nvPr>
            <p:ph type="ctrTitle"/>
          </p:nvPr>
        </p:nvSpPr>
        <p:spPr/>
        <p:txBody>
          <a:bodyPr/>
          <a:lstStyle/>
          <a:p>
            <a:r>
              <a:rPr lang="de-DE" dirty="0"/>
              <a:t>Einkommensteuer 2018</a:t>
            </a:r>
          </a:p>
        </p:txBody>
      </p:sp>
      <p:sp>
        <p:nvSpPr>
          <p:cNvPr id="3" name="Untertitel 2">
            <a:extLst>
              <a:ext uri="{FF2B5EF4-FFF2-40B4-BE49-F238E27FC236}">
                <a16:creationId xmlns:a16="http://schemas.microsoft.com/office/drawing/2014/main" id="{011D8C29-F496-47BF-A65A-B3185B5AEDDE}"/>
              </a:ext>
            </a:extLst>
          </p:cNvPr>
          <p:cNvSpPr>
            <a:spLocks noGrp="1"/>
          </p:cNvSpPr>
          <p:nvPr>
            <p:ph type="subTitle" idx="1"/>
          </p:nvPr>
        </p:nvSpPr>
        <p:spPr/>
        <p:txBody>
          <a:bodyPr/>
          <a:lstStyle/>
          <a:p>
            <a:r>
              <a:rPr lang="de-DE" dirty="0"/>
              <a:t>Basiswissen, Checkliste, Mustererklärung</a:t>
            </a:r>
          </a:p>
          <a:p>
            <a:r>
              <a:rPr lang="de-DE" dirty="0"/>
              <a:t>Zusammengetragen von Arely Christina Sauer</a:t>
            </a:r>
          </a:p>
        </p:txBody>
      </p:sp>
    </p:spTree>
    <p:extLst>
      <p:ext uri="{BB962C8B-B14F-4D97-AF65-F5344CB8AC3E}">
        <p14:creationId xmlns:p14="http://schemas.microsoft.com/office/powerpoint/2010/main" val="3606033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D937F0-6371-457A-9FE3-2078AF9EB846}"/>
              </a:ext>
            </a:extLst>
          </p:cNvPr>
          <p:cNvSpPr>
            <a:spLocks noGrp="1"/>
          </p:cNvSpPr>
          <p:nvPr>
            <p:ph type="title"/>
          </p:nvPr>
        </p:nvSpPr>
        <p:spPr/>
        <p:txBody>
          <a:bodyPr/>
          <a:lstStyle/>
          <a:p>
            <a:pPr marL="571500" indent="-571500">
              <a:buFont typeface="Arial" panose="020B0604020202020204" pitchFamily="34" charset="0"/>
              <a:buChar char="•"/>
            </a:pPr>
            <a:r>
              <a:rPr lang="de-DE" dirty="0"/>
              <a:t>Versicherungen</a:t>
            </a:r>
          </a:p>
        </p:txBody>
      </p:sp>
      <p:sp>
        <p:nvSpPr>
          <p:cNvPr id="3" name="Inhaltsplatzhalter 2">
            <a:extLst>
              <a:ext uri="{FF2B5EF4-FFF2-40B4-BE49-F238E27FC236}">
                <a16:creationId xmlns:a16="http://schemas.microsoft.com/office/drawing/2014/main" id="{6E26E4E0-7E71-404C-8F82-BFBFA7C936D7}"/>
              </a:ext>
            </a:extLst>
          </p:cNvPr>
          <p:cNvSpPr>
            <a:spLocks noGrp="1"/>
          </p:cNvSpPr>
          <p:nvPr>
            <p:ph idx="1"/>
          </p:nvPr>
        </p:nvSpPr>
        <p:spPr>
          <a:xfrm>
            <a:off x="677334" y="1603717"/>
            <a:ext cx="10837332" cy="4867421"/>
          </a:xfrm>
        </p:spPr>
        <p:txBody>
          <a:bodyPr>
            <a:normAutofit fontScale="92500" lnSpcReduction="10000"/>
          </a:bodyPr>
          <a:lstStyle/>
          <a:p>
            <a:r>
              <a:rPr lang="de-DE" dirty="0"/>
              <a:t>Riesterrente</a:t>
            </a:r>
          </a:p>
          <a:p>
            <a:endParaRPr lang="de-DE" dirty="0"/>
          </a:p>
          <a:p>
            <a:r>
              <a:rPr lang="de-DE" dirty="0"/>
              <a:t>Rürup-Rente</a:t>
            </a:r>
          </a:p>
          <a:p>
            <a:endParaRPr lang="de-DE" dirty="0"/>
          </a:p>
          <a:p>
            <a:r>
              <a:rPr lang="de-DE" dirty="0"/>
              <a:t>private Altersvorsorge</a:t>
            </a:r>
          </a:p>
          <a:p>
            <a:endParaRPr lang="de-DE" dirty="0"/>
          </a:p>
          <a:p>
            <a:r>
              <a:rPr lang="de-DE" dirty="0"/>
              <a:t>Lebens- und Risiko-Lebensversicherung</a:t>
            </a:r>
          </a:p>
          <a:p>
            <a:endParaRPr lang="de-DE" dirty="0"/>
          </a:p>
          <a:p>
            <a:r>
              <a:rPr lang="de-DE" dirty="0"/>
              <a:t>Unfallversicherung</a:t>
            </a:r>
          </a:p>
          <a:p>
            <a:endParaRPr lang="de-DE" dirty="0"/>
          </a:p>
          <a:p>
            <a:r>
              <a:rPr lang="de-DE" dirty="0"/>
              <a:t>Haftpflichtversicherung (Privat- und KFZ-Haftpflicht)</a:t>
            </a:r>
          </a:p>
          <a:p>
            <a:endParaRPr lang="de-DE" dirty="0"/>
          </a:p>
          <a:p>
            <a:r>
              <a:rPr lang="de-DE" dirty="0"/>
              <a:t>Krankenkassenbescheinigung über Beiträge zur Kranken- und Pflegeversicherung</a:t>
            </a:r>
          </a:p>
        </p:txBody>
      </p:sp>
      <p:sp>
        <p:nvSpPr>
          <p:cNvPr id="4" name="Fußzeilenplatzhalter 3">
            <a:extLst>
              <a:ext uri="{FF2B5EF4-FFF2-40B4-BE49-F238E27FC236}">
                <a16:creationId xmlns:a16="http://schemas.microsoft.com/office/drawing/2014/main" id="{CF4CF1EC-C556-4AE5-94E6-0DA8B438FD3C}"/>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9AAF07AB-A957-426E-85B3-F4477BA4AB10}"/>
              </a:ext>
            </a:extLst>
          </p:cNvPr>
          <p:cNvSpPr>
            <a:spLocks noGrp="1"/>
          </p:cNvSpPr>
          <p:nvPr>
            <p:ph type="sldNum" sz="quarter" idx="12"/>
          </p:nvPr>
        </p:nvSpPr>
        <p:spPr/>
        <p:txBody>
          <a:bodyPr/>
          <a:lstStyle/>
          <a:p>
            <a:fld id="{3F149924-B571-4347-B2D4-246315E1FC01}" type="slidenum">
              <a:rPr lang="de-DE" smtClean="0"/>
              <a:t>10</a:t>
            </a:fld>
            <a:endParaRPr lang="de-DE"/>
          </a:p>
        </p:txBody>
      </p:sp>
    </p:spTree>
    <p:extLst>
      <p:ext uri="{BB962C8B-B14F-4D97-AF65-F5344CB8AC3E}">
        <p14:creationId xmlns:p14="http://schemas.microsoft.com/office/powerpoint/2010/main" val="19805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33C6D9-D273-4937-ABFA-DD4AD2823F5E}"/>
              </a:ext>
            </a:extLst>
          </p:cNvPr>
          <p:cNvSpPr>
            <a:spLocks noGrp="1"/>
          </p:cNvSpPr>
          <p:nvPr>
            <p:ph type="title"/>
          </p:nvPr>
        </p:nvSpPr>
        <p:spPr/>
        <p:txBody>
          <a:bodyPr/>
          <a:lstStyle/>
          <a:p>
            <a:pPr marL="571500" indent="-571500">
              <a:buFont typeface="Arial" panose="020B0604020202020204" pitchFamily="34" charset="0"/>
              <a:buChar char="•"/>
            </a:pPr>
            <a:r>
              <a:rPr lang="de-DE" dirty="0"/>
              <a:t>Haus und Wohnung</a:t>
            </a:r>
          </a:p>
        </p:txBody>
      </p:sp>
      <p:sp>
        <p:nvSpPr>
          <p:cNvPr id="3" name="Inhaltsplatzhalter 2">
            <a:extLst>
              <a:ext uri="{FF2B5EF4-FFF2-40B4-BE49-F238E27FC236}">
                <a16:creationId xmlns:a16="http://schemas.microsoft.com/office/drawing/2014/main" id="{0FA8EA7D-2D9F-495E-A708-FC6FBB054578}"/>
              </a:ext>
            </a:extLst>
          </p:cNvPr>
          <p:cNvSpPr>
            <a:spLocks noGrp="1"/>
          </p:cNvSpPr>
          <p:nvPr>
            <p:ph idx="1"/>
          </p:nvPr>
        </p:nvSpPr>
        <p:spPr>
          <a:xfrm>
            <a:off x="677334" y="2638890"/>
            <a:ext cx="8596668" cy="3880773"/>
          </a:xfrm>
        </p:spPr>
        <p:txBody>
          <a:bodyPr/>
          <a:lstStyle/>
          <a:p>
            <a:r>
              <a:rPr lang="de-DE" dirty="0"/>
              <a:t>Nebenkostenabrechnung</a:t>
            </a:r>
          </a:p>
          <a:p>
            <a:endParaRPr lang="de-DE" dirty="0"/>
          </a:p>
          <a:p>
            <a:r>
              <a:rPr lang="de-DE" dirty="0"/>
              <a:t>Handwerkerrechnungen</a:t>
            </a:r>
          </a:p>
          <a:p>
            <a:endParaRPr lang="de-DE" dirty="0"/>
          </a:p>
          <a:p>
            <a:r>
              <a:rPr lang="de-DE" dirty="0"/>
              <a:t>Rechnungen für Haushaltsnahe Dienstleistungen</a:t>
            </a:r>
          </a:p>
        </p:txBody>
      </p:sp>
      <p:sp>
        <p:nvSpPr>
          <p:cNvPr id="4" name="Fußzeilenplatzhalter 3">
            <a:extLst>
              <a:ext uri="{FF2B5EF4-FFF2-40B4-BE49-F238E27FC236}">
                <a16:creationId xmlns:a16="http://schemas.microsoft.com/office/drawing/2014/main" id="{C70CF65E-2F78-4EFC-BD00-58DCE91EE36F}"/>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FB3235F7-1730-470F-B9CF-5E0CDE4FBC1F}"/>
              </a:ext>
            </a:extLst>
          </p:cNvPr>
          <p:cNvSpPr>
            <a:spLocks noGrp="1"/>
          </p:cNvSpPr>
          <p:nvPr>
            <p:ph type="sldNum" sz="quarter" idx="12"/>
          </p:nvPr>
        </p:nvSpPr>
        <p:spPr/>
        <p:txBody>
          <a:bodyPr/>
          <a:lstStyle/>
          <a:p>
            <a:fld id="{3F149924-B571-4347-B2D4-246315E1FC01}" type="slidenum">
              <a:rPr lang="de-DE" smtClean="0"/>
              <a:t>11</a:t>
            </a:fld>
            <a:endParaRPr lang="de-DE"/>
          </a:p>
        </p:txBody>
      </p:sp>
    </p:spTree>
    <p:extLst>
      <p:ext uri="{BB962C8B-B14F-4D97-AF65-F5344CB8AC3E}">
        <p14:creationId xmlns:p14="http://schemas.microsoft.com/office/powerpoint/2010/main" val="396950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B27C41-5CC0-435D-8ACC-59E21590151D}"/>
              </a:ext>
            </a:extLst>
          </p:cNvPr>
          <p:cNvSpPr>
            <a:spLocks noGrp="1"/>
          </p:cNvSpPr>
          <p:nvPr>
            <p:ph type="title"/>
          </p:nvPr>
        </p:nvSpPr>
        <p:spPr/>
        <p:txBody>
          <a:bodyPr/>
          <a:lstStyle/>
          <a:p>
            <a:pPr marL="571500" indent="-571500">
              <a:buFont typeface="Arial" panose="020B0604020202020204" pitchFamily="34" charset="0"/>
              <a:buChar char="•"/>
            </a:pPr>
            <a:r>
              <a:rPr lang="de-DE" dirty="0"/>
              <a:t>Gesundheit</a:t>
            </a:r>
          </a:p>
        </p:txBody>
      </p:sp>
      <p:sp>
        <p:nvSpPr>
          <p:cNvPr id="3" name="Inhaltsplatzhalter 2">
            <a:extLst>
              <a:ext uri="{FF2B5EF4-FFF2-40B4-BE49-F238E27FC236}">
                <a16:creationId xmlns:a16="http://schemas.microsoft.com/office/drawing/2014/main" id="{419B1B91-AA95-41CD-9C3A-BEA983C8CEED}"/>
              </a:ext>
            </a:extLst>
          </p:cNvPr>
          <p:cNvSpPr>
            <a:spLocks noGrp="1"/>
          </p:cNvSpPr>
          <p:nvPr>
            <p:ph idx="1"/>
          </p:nvPr>
        </p:nvSpPr>
        <p:spPr>
          <a:xfrm>
            <a:off x="677334" y="2582620"/>
            <a:ext cx="8596668" cy="3880773"/>
          </a:xfrm>
        </p:spPr>
        <p:txBody>
          <a:bodyPr/>
          <a:lstStyle/>
          <a:p>
            <a:r>
              <a:rPr lang="de-DE" dirty="0"/>
              <a:t>Arzt- und Krankenhauskosten</a:t>
            </a:r>
          </a:p>
          <a:p>
            <a:endParaRPr lang="de-DE" dirty="0"/>
          </a:p>
          <a:p>
            <a:r>
              <a:rPr lang="de-DE" dirty="0"/>
              <a:t>Zuzahlungen bei Sehhilfen</a:t>
            </a:r>
          </a:p>
          <a:p>
            <a:endParaRPr lang="de-DE" dirty="0"/>
          </a:p>
          <a:p>
            <a:r>
              <a:rPr lang="de-DE" dirty="0"/>
              <a:t>Zuzahlung bei Medikamenten</a:t>
            </a:r>
          </a:p>
        </p:txBody>
      </p:sp>
      <p:sp>
        <p:nvSpPr>
          <p:cNvPr id="4" name="Fußzeilenplatzhalter 3">
            <a:extLst>
              <a:ext uri="{FF2B5EF4-FFF2-40B4-BE49-F238E27FC236}">
                <a16:creationId xmlns:a16="http://schemas.microsoft.com/office/drawing/2014/main" id="{CDE8E604-13F9-4B49-B8BD-210662A4429E}"/>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68EA0C01-0916-4B1A-9F4F-8C0F21FDB169}"/>
              </a:ext>
            </a:extLst>
          </p:cNvPr>
          <p:cNvSpPr>
            <a:spLocks noGrp="1"/>
          </p:cNvSpPr>
          <p:nvPr>
            <p:ph type="sldNum" sz="quarter" idx="12"/>
          </p:nvPr>
        </p:nvSpPr>
        <p:spPr/>
        <p:txBody>
          <a:bodyPr/>
          <a:lstStyle/>
          <a:p>
            <a:fld id="{3F149924-B571-4347-B2D4-246315E1FC01}" type="slidenum">
              <a:rPr lang="de-DE" smtClean="0"/>
              <a:t>12</a:t>
            </a:fld>
            <a:endParaRPr lang="de-DE"/>
          </a:p>
        </p:txBody>
      </p:sp>
    </p:spTree>
    <p:extLst>
      <p:ext uri="{BB962C8B-B14F-4D97-AF65-F5344CB8AC3E}">
        <p14:creationId xmlns:p14="http://schemas.microsoft.com/office/powerpoint/2010/main" val="3916974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18BD23-094B-4FBC-9200-01AB621FEA09}"/>
              </a:ext>
            </a:extLst>
          </p:cNvPr>
          <p:cNvSpPr>
            <a:spLocks noGrp="1"/>
          </p:cNvSpPr>
          <p:nvPr>
            <p:ph type="title"/>
          </p:nvPr>
        </p:nvSpPr>
        <p:spPr/>
        <p:txBody>
          <a:bodyPr/>
          <a:lstStyle/>
          <a:p>
            <a:pPr marL="571500" indent="-571500">
              <a:buFont typeface="Arial" panose="020B0604020202020204" pitchFamily="34" charset="0"/>
              <a:buChar char="•"/>
            </a:pPr>
            <a:r>
              <a:rPr lang="de-DE" dirty="0"/>
              <a:t>Familie</a:t>
            </a:r>
          </a:p>
        </p:txBody>
      </p:sp>
      <p:sp>
        <p:nvSpPr>
          <p:cNvPr id="3" name="Inhaltsplatzhalter 2">
            <a:extLst>
              <a:ext uri="{FF2B5EF4-FFF2-40B4-BE49-F238E27FC236}">
                <a16:creationId xmlns:a16="http://schemas.microsoft.com/office/drawing/2014/main" id="{AD3ABE73-A626-4BF3-945D-44EB84F53BDA}"/>
              </a:ext>
            </a:extLst>
          </p:cNvPr>
          <p:cNvSpPr>
            <a:spLocks noGrp="1"/>
          </p:cNvSpPr>
          <p:nvPr>
            <p:ph idx="1"/>
          </p:nvPr>
        </p:nvSpPr>
        <p:spPr/>
        <p:txBody>
          <a:bodyPr/>
          <a:lstStyle/>
          <a:p>
            <a:r>
              <a:rPr lang="de-DE" dirty="0"/>
              <a:t>Kinderbetreuungskosten</a:t>
            </a:r>
          </a:p>
          <a:p>
            <a:endParaRPr lang="de-DE" dirty="0"/>
          </a:p>
          <a:p>
            <a:r>
              <a:rPr lang="de-DE" dirty="0"/>
              <a:t>Unterhaltskosten</a:t>
            </a:r>
          </a:p>
          <a:p>
            <a:endParaRPr lang="de-DE" dirty="0"/>
          </a:p>
          <a:p>
            <a:r>
              <a:rPr lang="de-DE" dirty="0"/>
              <a:t>Pflege- und Pflegeheimkosten</a:t>
            </a:r>
          </a:p>
          <a:p>
            <a:endParaRPr lang="de-DE" dirty="0"/>
          </a:p>
          <a:p>
            <a:r>
              <a:rPr lang="de-DE" dirty="0"/>
              <a:t>Bestattungskosten</a:t>
            </a:r>
          </a:p>
          <a:p>
            <a:endParaRPr lang="de-DE" dirty="0"/>
          </a:p>
          <a:p>
            <a:r>
              <a:rPr lang="de-DE" dirty="0"/>
              <a:t>Studienbescheinigung für Kind</a:t>
            </a:r>
          </a:p>
        </p:txBody>
      </p:sp>
      <p:sp>
        <p:nvSpPr>
          <p:cNvPr id="4" name="Fußzeilenplatzhalter 3">
            <a:extLst>
              <a:ext uri="{FF2B5EF4-FFF2-40B4-BE49-F238E27FC236}">
                <a16:creationId xmlns:a16="http://schemas.microsoft.com/office/drawing/2014/main" id="{7202D3CD-23E0-44B1-883B-46DD38E836F6}"/>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43C43ACF-AEA6-47AA-83BE-37FA3D4248E6}"/>
              </a:ext>
            </a:extLst>
          </p:cNvPr>
          <p:cNvSpPr>
            <a:spLocks noGrp="1"/>
          </p:cNvSpPr>
          <p:nvPr>
            <p:ph type="sldNum" sz="quarter" idx="12"/>
          </p:nvPr>
        </p:nvSpPr>
        <p:spPr/>
        <p:txBody>
          <a:bodyPr/>
          <a:lstStyle/>
          <a:p>
            <a:fld id="{3F149924-B571-4347-B2D4-246315E1FC01}" type="slidenum">
              <a:rPr lang="de-DE" smtClean="0"/>
              <a:t>13</a:t>
            </a:fld>
            <a:endParaRPr lang="de-DE"/>
          </a:p>
        </p:txBody>
      </p:sp>
    </p:spTree>
    <p:extLst>
      <p:ext uri="{BB962C8B-B14F-4D97-AF65-F5344CB8AC3E}">
        <p14:creationId xmlns:p14="http://schemas.microsoft.com/office/powerpoint/2010/main" val="398376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E1274C-949D-4EAA-80F5-E88C9C4587E7}"/>
              </a:ext>
            </a:extLst>
          </p:cNvPr>
          <p:cNvSpPr>
            <a:spLocks noGrp="1"/>
          </p:cNvSpPr>
          <p:nvPr>
            <p:ph type="title"/>
          </p:nvPr>
        </p:nvSpPr>
        <p:spPr/>
        <p:txBody>
          <a:bodyPr/>
          <a:lstStyle/>
          <a:p>
            <a:pPr marL="571500" indent="-571500">
              <a:buFont typeface="Arial" panose="020B0604020202020204" pitchFamily="34" charset="0"/>
              <a:buChar char="•"/>
            </a:pPr>
            <a:r>
              <a:rPr lang="de-DE" dirty="0"/>
              <a:t>Finanzen und Sonstiges</a:t>
            </a:r>
          </a:p>
        </p:txBody>
      </p:sp>
      <p:sp>
        <p:nvSpPr>
          <p:cNvPr id="3" name="Inhaltsplatzhalter 2">
            <a:extLst>
              <a:ext uri="{FF2B5EF4-FFF2-40B4-BE49-F238E27FC236}">
                <a16:creationId xmlns:a16="http://schemas.microsoft.com/office/drawing/2014/main" id="{C4732F0D-DE38-4315-96E4-47E1EE1BCA88}"/>
              </a:ext>
            </a:extLst>
          </p:cNvPr>
          <p:cNvSpPr>
            <a:spLocks noGrp="1"/>
          </p:cNvSpPr>
          <p:nvPr>
            <p:ph idx="1"/>
          </p:nvPr>
        </p:nvSpPr>
        <p:spPr>
          <a:xfrm>
            <a:off x="677334" y="1603717"/>
            <a:ext cx="8596668" cy="4979963"/>
          </a:xfrm>
        </p:spPr>
        <p:txBody>
          <a:bodyPr>
            <a:normAutofit lnSpcReduction="10000"/>
          </a:bodyPr>
          <a:lstStyle/>
          <a:p>
            <a:r>
              <a:rPr lang="de-DE" dirty="0"/>
              <a:t>Steuerbescheinigung über Kapitalertragssteuer/ Zinsabschläge</a:t>
            </a:r>
          </a:p>
          <a:p>
            <a:endParaRPr lang="de-DE" dirty="0"/>
          </a:p>
          <a:p>
            <a:r>
              <a:rPr lang="de-DE" dirty="0"/>
              <a:t>Steuerberatungskosten</a:t>
            </a:r>
          </a:p>
          <a:p>
            <a:endParaRPr lang="de-DE" dirty="0"/>
          </a:p>
          <a:p>
            <a:r>
              <a:rPr lang="de-DE" dirty="0"/>
              <a:t>Vermögenswirksame Leistungen</a:t>
            </a:r>
          </a:p>
          <a:p>
            <a:endParaRPr lang="de-DE" dirty="0"/>
          </a:p>
          <a:p>
            <a:r>
              <a:rPr lang="de-DE" dirty="0"/>
              <a:t>Spendenquittungen/ Zuwendungsbestätigung</a:t>
            </a:r>
          </a:p>
          <a:p>
            <a:endParaRPr lang="de-DE" dirty="0"/>
          </a:p>
          <a:p>
            <a:r>
              <a:rPr lang="de-DE" dirty="0"/>
              <a:t>Mitgliedschaftsbeiträge</a:t>
            </a:r>
          </a:p>
          <a:p>
            <a:endParaRPr lang="de-DE" dirty="0"/>
          </a:p>
          <a:p>
            <a:r>
              <a:rPr lang="de-DE" dirty="0"/>
              <a:t>Ehrenamtliche Tätigkeiten</a:t>
            </a:r>
          </a:p>
          <a:p>
            <a:endParaRPr lang="de-DE" dirty="0"/>
          </a:p>
          <a:p>
            <a:r>
              <a:rPr lang="de-DE" dirty="0"/>
              <a:t>Nachweis einer Behinderung</a:t>
            </a:r>
          </a:p>
          <a:p>
            <a:endParaRPr lang="de-DE" dirty="0"/>
          </a:p>
        </p:txBody>
      </p:sp>
      <p:sp>
        <p:nvSpPr>
          <p:cNvPr id="4" name="Fußzeilenplatzhalter 3">
            <a:extLst>
              <a:ext uri="{FF2B5EF4-FFF2-40B4-BE49-F238E27FC236}">
                <a16:creationId xmlns:a16="http://schemas.microsoft.com/office/drawing/2014/main" id="{B9DADB9E-7F0F-4838-8741-F2425F51EB2D}"/>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318E50D7-723B-4697-87E1-10513857E062}"/>
              </a:ext>
            </a:extLst>
          </p:cNvPr>
          <p:cNvSpPr>
            <a:spLocks noGrp="1"/>
          </p:cNvSpPr>
          <p:nvPr>
            <p:ph type="sldNum" sz="quarter" idx="12"/>
          </p:nvPr>
        </p:nvSpPr>
        <p:spPr/>
        <p:txBody>
          <a:bodyPr/>
          <a:lstStyle/>
          <a:p>
            <a:fld id="{3F149924-B571-4347-B2D4-246315E1FC01}" type="slidenum">
              <a:rPr lang="de-DE" smtClean="0"/>
              <a:t>14</a:t>
            </a:fld>
            <a:endParaRPr lang="de-DE"/>
          </a:p>
        </p:txBody>
      </p:sp>
    </p:spTree>
    <p:extLst>
      <p:ext uri="{BB962C8B-B14F-4D97-AF65-F5344CB8AC3E}">
        <p14:creationId xmlns:p14="http://schemas.microsoft.com/office/powerpoint/2010/main" val="684742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F4145-469B-46F1-BD7E-39BA5BC55007}"/>
              </a:ext>
            </a:extLst>
          </p:cNvPr>
          <p:cNvSpPr>
            <a:spLocks noGrp="1"/>
          </p:cNvSpPr>
          <p:nvPr>
            <p:ph type="title"/>
          </p:nvPr>
        </p:nvSpPr>
        <p:spPr/>
        <p:txBody>
          <a:bodyPr/>
          <a:lstStyle/>
          <a:p>
            <a:r>
              <a:rPr lang="de-DE" dirty="0"/>
              <a:t>Inhaltsverzeichnis - Praxis</a:t>
            </a:r>
          </a:p>
        </p:txBody>
      </p:sp>
      <p:sp>
        <p:nvSpPr>
          <p:cNvPr id="3" name="Inhaltsplatzhalter 2">
            <a:extLst>
              <a:ext uri="{FF2B5EF4-FFF2-40B4-BE49-F238E27FC236}">
                <a16:creationId xmlns:a16="http://schemas.microsoft.com/office/drawing/2014/main" id="{510DE4AD-07B1-4D37-BBA6-9001B0C44431}"/>
              </a:ext>
            </a:extLst>
          </p:cNvPr>
          <p:cNvSpPr>
            <a:spLocks noGrp="1"/>
          </p:cNvSpPr>
          <p:nvPr>
            <p:ph idx="1"/>
          </p:nvPr>
        </p:nvSpPr>
        <p:spPr>
          <a:xfrm>
            <a:off x="677334" y="1294228"/>
            <a:ext cx="8596668" cy="5247249"/>
          </a:xfrm>
        </p:spPr>
        <p:txBody>
          <a:bodyPr/>
          <a:lstStyle/>
          <a:p>
            <a:r>
              <a:rPr lang="de-DE" dirty="0"/>
              <a:t>Persönliches – Mantelbogen</a:t>
            </a:r>
          </a:p>
          <a:p>
            <a:r>
              <a:rPr lang="de-DE" dirty="0"/>
              <a:t>Nichtselbstständige Arbeit – Anlage N</a:t>
            </a:r>
          </a:p>
          <a:p>
            <a:r>
              <a:rPr lang="de-DE" dirty="0"/>
              <a:t>Ausgaben als Arbeitsnehmer – Werbungskosten</a:t>
            </a:r>
          </a:p>
          <a:p>
            <a:r>
              <a:rPr lang="de-DE" dirty="0"/>
              <a:t>Kinder – Anlage K</a:t>
            </a:r>
          </a:p>
          <a:p>
            <a:r>
              <a:rPr lang="de-DE" dirty="0"/>
              <a:t>Die Gewinneinkünfte – Anlage G</a:t>
            </a:r>
          </a:p>
          <a:p>
            <a:r>
              <a:rPr lang="de-DE" dirty="0"/>
              <a:t>Einkünfte aus Kapitalvermögen – Anlage KAP</a:t>
            </a:r>
          </a:p>
          <a:p>
            <a:r>
              <a:rPr lang="de-DE" dirty="0"/>
              <a:t>Einkünfte aus Vermietung und Verpachtung - Anlage V</a:t>
            </a:r>
          </a:p>
          <a:p>
            <a:r>
              <a:rPr lang="de-DE" dirty="0"/>
              <a:t>Renten und andere Leistungen – Anlage R</a:t>
            </a:r>
          </a:p>
          <a:p>
            <a:r>
              <a:rPr lang="de-DE" dirty="0"/>
              <a:t>Sonstige Einkünfte – Anlage SO</a:t>
            </a:r>
          </a:p>
          <a:p>
            <a:r>
              <a:rPr lang="de-DE" dirty="0"/>
              <a:t>Haushaltsnahe Aufwendungen </a:t>
            </a:r>
          </a:p>
          <a:p>
            <a:r>
              <a:rPr lang="de-DE" dirty="0"/>
              <a:t>Sonderausgaben</a:t>
            </a:r>
          </a:p>
          <a:p>
            <a:r>
              <a:rPr lang="de-DE" dirty="0"/>
              <a:t>Außergewöhnliche Belastungen</a:t>
            </a:r>
          </a:p>
          <a:p>
            <a:r>
              <a:rPr lang="de-DE" dirty="0"/>
              <a:t>Verlustabzug</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4" name="Fußzeilenplatzhalter 3">
            <a:extLst>
              <a:ext uri="{FF2B5EF4-FFF2-40B4-BE49-F238E27FC236}">
                <a16:creationId xmlns:a16="http://schemas.microsoft.com/office/drawing/2014/main" id="{4A39A1FC-E31B-4708-AAC1-1CFCD60CDFCC}"/>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618343BD-BB6A-4747-BB01-4B95FFC6BD5E}"/>
              </a:ext>
            </a:extLst>
          </p:cNvPr>
          <p:cNvSpPr>
            <a:spLocks noGrp="1"/>
          </p:cNvSpPr>
          <p:nvPr>
            <p:ph type="sldNum" sz="quarter" idx="12"/>
          </p:nvPr>
        </p:nvSpPr>
        <p:spPr/>
        <p:txBody>
          <a:bodyPr/>
          <a:lstStyle/>
          <a:p>
            <a:fld id="{3F149924-B571-4347-B2D4-246315E1FC01}" type="slidenum">
              <a:rPr lang="de-DE" smtClean="0"/>
              <a:t>15</a:t>
            </a:fld>
            <a:endParaRPr lang="de-DE"/>
          </a:p>
        </p:txBody>
      </p:sp>
    </p:spTree>
    <p:extLst>
      <p:ext uri="{BB962C8B-B14F-4D97-AF65-F5344CB8AC3E}">
        <p14:creationId xmlns:p14="http://schemas.microsoft.com/office/powerpoint/2010/main" val="608538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4CF6E-B51D-4813-BDFE-02809109BCBA}"/>
              </a:ext>
            </a:extLst>
          </p:cNvPr>
          <p:cNvSpPr>
            <a:spLocks noGrp="1"/>
          </p:cNvSpPr>
          <p:nvPr>
            <p:ph type="title"/>
          </p:nvPr>
        </p:nvSpPr>
        <p:spPr/>
        <p:txBody>
          <a:bodyPr/>
          <a:lstStyle/>
          <a:p>
            <a:r>
              <a:rPr lang="de-DE" dirty="0"/>
              <a:t>Persönliches- Mantelbogen</a:t>
            </a:r>
          </a:p>
        </p:txBody>
      </p:sp>
      <p:sp>
        <p:nvSpPr>
          <p:cNvPr id="3" name="Inhaltsplatzhalter 2">
            <a:extLst>
              <a:ext uri="{FF2B5EF4-FFF2-40B4-BE49-F238E27FC236}">
                <a16:creationId xmlns:a16="http://schemas.microsoft.com/office/drawing/2014/main" id="{B4F8DA62-37AC-4785-BC7B-E334A30E6440}"/>
              </a:ext>
            </a:extLst>
          </p:cNvPr>
          <p:cNvSpPr>
            <a:spLocks noGrp="1"/>
          </p:cNvSpPr>
          <p:nvPr>
            <p:ph idx="1"/>
          </p:nvPr>
        </p:nvSpPr>
        <p:spPr>
          <a:xfrm>
            <a:off x="677334" y="1561514"/>
            <a:ext cx="10506481" cy="5112043"/>
          </a:xfrm>
        </p:spPr>
        <p:txBody>
          <a:bodyPr>
            <a:normAutofit/>
          </a:bodyPr>
          <a:lstStyle/>
          <a:p>
            <a:r>
              <a:rPr lang="de-DE" dirty="0"/>
              <a:t>Persönliche Angaben</a:t>
            </a:r>
          </a:p>
          <a:p>
            <a:endParaRPr lang="de-DE" dirty="0"/>
          </a:p>
          <a:p>
            <a:pPr lvl="1"/>
            <a:r>
              <a:rPr lang="de-DE" dirty="0"/>
              <a:t>Steuer-ID</a:t>
            </a:r>
          </a:p>
          <a:p>
            <a:pPr lvl="1"/>
            <a:r>
              <a:rPr lang="de-DE" dirty="0"/>
              <a:t>Familienstand</a:t>
            </a:r>
          </a:p>
          <a:p>
            <a:pPr lvl="1"/>
            <a:r>
              <a:rPr lang="de-DE" dirty="0"/>
              <a:t>Staatsangehörigkeit</a:t>
            </a:r>
          </a:p>
          <a:p>
            <a:pPr lvl="1"/>
            <a:r>
              <a:rPr lang="de-DE" dirty="0"/>
              <a:t>Beruf</a:t>
            </a:r>
          </a:p>
          <a:p>
            <a:pPr lvl="1"/>
            <a:endParaRPr lang="de-DE" dirty="0"/>
          </a:p>
          <a:p>
            <a:pPr lvl="1"/>
            <a:r>
              <a:rPr lang="de-DE" dirty="0"/>
              <a:t>Veranlagungsart</a:t>
            </a:r>
          </a:p>
          <a:p>
            <a:pPr lvl="2"/>
            <a:r>
              <a:rPr lang="de-DE" dirty="0">
                <a:hlinkClick r:id="rId2"/>
              </a:rPr>
              <a:t>https://www.lohnsteuer-kompakt.de/rechner/veranlagungsrechner</a:t>
            </a:r>
            <a:endParaRPr lang="de-DE" dirty="0"/>
          </a:p>
          <a:p>
            <a:pPr lvl="2"/>
            <a:endParaRPr lang="de-DE" dirty="0"/>
          </a:p>
          <a:p>
            <a:pPr lvl="1"/>
            <a:r>
              <a:rPr lang="de-DE" dirty="0"/>
              <a:t>Kirchensteuer </a:t>
            </a:r>
          </a:p>
        </p:txBody>
      </p:sp>
      <p:sp>
        <p:nvSpPr>
          <p:cNvPr id="4" name="Fußzeilenplatzhalter 3">
            <a:extLst>
              <a:ext uri="{FF2B5EF4-FFF2-40B4-BE49-F238E27FC236}">
                <a16:creationId xmlns:a16="http://schemas.microsoft.com/office/drawing/2014/main" id="{E4E7C67B-6EC3-4FD0-80D5-342C2A19D501}"/>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B6D3E351-EF39-412E-AC0B-82BC12379ED5}"/>
              </a:ext>
            </a:extLst>
          </p:cNvPr>
          <p:cNvSpPr>
            <a:spLocks noGrp="1"/>
          </p:cNvSpPr>
          <p:nvPr>
            <p:ph type="sldNum" sz="quarter" idx="12"/>
          </p:nvPr>
        </p:nvSpPr>
        <p:spPr/>
        <p:txBody>
          <a:bodyPr/>
          <a:lstStyle/>
          <a:p>
            <a:fld id="{3F149924-B571-4347-B2D4-246315E1FC01}" type="slidenum">
              <a:rPr lang="de-DE" smtClean="0"/>
              <a:t>16</a:t>
            </a:fld>
            <a:endParaRPr lang="de-DE"/>
          </a:p>
        </p:txBody>
      </p:sp>
    </p:spTree>
    <p:extLst>
      <p:ext uri="{BB962C8B-B14F-4D97-AF65-F5344CB8AC3E}">
        <p14:creationId xmlns:p14="http://schemas.microsoft.com/office/powerpoint/2010/main" val="99270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14788-A699-4A52-A0D3-8836BB71784D}"/>
              </a:ext>
            </a:extLst>
          </p:cNvPr>
          <p:cNvSpPr>
            <a:spLocks noGrp="1"/>
          </p:cNvSpPr>
          <p:nvPr>
            <p:ph type="title"/>
          </p:nvPr>
        </p:nvSpPr>
        <p:spPr/>
        <p:txBody>
          <a:bodyPr/>
          <a:lstStyle/>
          <a:p>
            <a:r>
              <a:rPr lang="de-DE" dirty="0"/>
              <a:t>Nicht selbständige Arbeit</a:t>
            </a:r>
            <a:br>
              <a:rPr lang="de-DE" dirty="0"/>
            </a:br>
            <a:r>
              <a:rPr lang="de-DE" dirty="0"/>
              <a:t>	Anlage N</a:t>
            </a:r>
          </a:p>
        </p:txBody>
      </p:sp>
      <p:sp>
        <p:nvSpPr>
          <p:cNvPr id="3" name="Inhaltsplatzhalter 2">
            <a:extLst>
              <a:ext uri="{FF2B5EF4-FFF2-40B4-BE49-F238E27FC236}">
                <a16:creationId xmlns:a16="http://schemas.microsoft.com/office/drawing/2014/main" id="{99FF1708-33F8-44CE-A133-F86A701C2123}"/>
              </a:ext>
            </a:extLst>
          </p:cNvPr>
          <p:cNvSpPr>
            <a:spLocks noGrp="1"/>
          </p:cNvSpPr>
          <p:nvPr>
            <p:ph idx="1"/>
          </p:nvPr>
        </p:nvSpPr>
        <p:spPr>
          <a:xfrm>
            <a:off x="677334" y="2155484"/>
            <a:ext cx="9578015" cy="4317999"/>
          </a:xfrm>
        </p:spPr>
        <p:txBody>
          <a:bodyPr>
            <a:normAutofit/>
          </a:bodyPr>
          <a:lstStyle/>
          <a:p>
            <a:r>
              <a:rPr lang="de-DE" dirty="0"/>
              <a:t>Eintragungen auf der Lohnsteuerbescheinigung</a:t>
            </a:r>
          </a:p>
          <a:p>
            <a:endParaRPr lang="de-DE" dirty="0"/>
          </a:p>
          <a:p>
            <a:r>
              <a:rPr lang="de-DE" dirty="0"/>
              <a:t>als Arbeitnehmer mit Arbeitsverhältnis und Einkünften </a:t>
            </a:r>
          </a:p>
          <a:p>
            <a:endParaRPr lang="de-DE" dirty="0"/>
          </a:p>
          <a:p>
            <a:r>
              <a:rPr lang="de-DE" dirty="0"/>
              <a:t>Einkünfte aus ehrenamtlichen Tätigkeiten</a:t>
            </a:r>
          </a:p>
          <a:p>
            <a:endParaRPr lang="de-DE" dirty="0"/>
          </a:p>
          <a:p>
            <a:r>
              <a:rPr lang="de-DE" dirty="0"/>
              <a:t>Einmalzahlungen</a:t>
            </a:r>
          </a:p>
          <a:p>
            <a:endParaRPr lang="de-DE" dirty="0"/>
          </a:p>
          <a:p>
            <a:r>
              <a:rPr lang="de-DE" dirty="0"/>
              <a:t>Einkommens- und Lohnersatzleistungen</a:t>
            </a:r>
          </a:p>
          <a:p>
            <a:pPr lvl="1"/>
            <a:r>
              <a:rPr lang="de-DE" dirty="0"/>
              <a:t>Mutterschaftsgeld oder Altersteilzeitbetrag</a:t>
            </a:r>
          </a:p>
        </p:txBody>
      </p:sp>
      <p:sp>
        <p:nvSpPr>
          <p:cNvPr id="4" name="Fußzeilenplatzhalter 3">
            <a:extLst>
              <a:ext uri="{FF2B5EF4-FFF2-40B4-BE49-F238E27FC236}">
                <a16:creationId xmlns:a16="http://schemas.microsoft.com/office/drawing/2014/main" id="{3B4310DB-62BA-4EA7-9BA8-77B15FA0BB89}"/>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35F4075A-308E-4EEE-BDA7-D40510803CFF}"/>
              </a:ext>
            </a:extLst>
          </p:cNvPr>
          <p:cNvSpPr>
            <a:spLocks noGrp="1"/>
          </p:cNvSpPr>
          <p:nvPr>
            <p:ph type="sldNum" sz="quarter" idx="12"/>
          </p:nvPr>
        </p:nvSpPr>
        <p:spPr/>
        <p:txBody>
          <a:bodyPr/>
          <a:lstStyle/>
          <a:p>
            <a:fld id="{3F149924-B571-4347-B2D4-246315E1FC01}" type="slidenum">
              <a:rPr lang="de-DE" smtClean="0"/>
              <a:t>17</a:t>
            </a:fld>
            <a:endParaRPr lang="de-DE"/>
          </a:p>
        </p:txBody>
      </p:sp>
    </p:spTree>
    <p:extLst>
      <p:ext uri="{BB962C8B-B14F-4D97-AF65-F5344CB8AC3E}">
        <p14:creationId xmlns:p14="http://schemas.microsoft.com/office/powerpoint/2010/main" val="131148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AC2CF7-055C-4589-BCCF-22FBA0F82F21}"/>
              </a:ext>
            </a:extLst>
          </p:cNvPr>
          <p:cNvSpPr>
            <a:spLocks noGrp="1"/>
          </p:cNvSpPr>
          <p:nvPr>
            <p:ph type="title"/>
          </p:nvPr>
        </p:nvSpPr>
        <p:spPr/>
        <p:txBody>
          <a:bodyPr/>
          <a:lstStyle/>
          <a:p>
            <a:pPr marL="571500" indent="-571500">
              <a:buFont typeface="Arial" panose="020B0604020202020204" pitchFamily="34" charset="0"/>
              <a:buChar char="•"/>
            </a:pPr>
            <a:r>
              <a:rPr lang="de-DE" dirty="0"/>
              <a:t>Ausgaben als Arbeitnehmer</a:t>
            </a:r>
            <a:br>
              <a:rPr lang="de-DE" dirty="0"/>
            </a:br>
            <a:r>
              <a:rPr lang="de-DE" dirty="0"/>
              <a:t>	Werbungskosten</a:t>
            </a:r>
          </a:p>
        </p:txBody>
      </p:sp>
      <p:sp>
        <p:nvSpPr>
          <p:cNvPr id="3" name="Inhaltsplatzhalter 2">
            <a:extLst>
              <a:ext uri="{FF2B5EF4-FFF2-40B4-BE49-F238E27FC236}">
                <a16:creationId xmlns:a16="http://schemas.microsoft.com/office/drawing/2014/main" id="{806EDB0E-81DF-4678-9B01-15C56C8811E2}"/>
              </a:ext>
            </a:extLst>
          </p:cNvPr>
          <p:cNvSpPr>
            <a:spLocks noGrp="1"/>
          </p:cNvSpPr>
          <p:nvPr>
            <p:ph idx="1"/>
          </p:nvPr>
        </p:nvSpPr>
        <p:spPr/>
        <p:txBody>
          <a:bodyPr/>
          <a:lstStyle/>
          <a:p>
            <a:r>
              <a:rPr lang="de-DE" b="1" u="sng" dirty="0">
                <a:solidFill>
                  <a:schemeClr val="accent1"/>
                </a:solidFill>
              </a:rPr>
              <a:t>A</a:t>
            </a:r>
            <a:r>
              <a:rPr lang="de-DE" dirty="0"/>
              <a:t>rbeitsmittel, Arbeitszimmer</a:t>
            </a:r>
          </a:p>
          <a:p>
            <a:endParaRPr lang="de-DE" dirty="0"/>
          </a:p>
          <a:p>
            <a:r>
              <a:rPr lang="de-DE" b="1" u="sng" dirty="0">
                <a:solidFill>
                  <a:schemeClr val="accent1"/>
                </a:solidFill>
              </a:rPr>
              <a:t>B</a:t>
            </a:r>
            <a:r>
              <a:rPr lang="de-DE" dirty="0"/>
              <a:t>ahncard, Berufsausbildung, Berufskleidung, Berufsverband, Bewerbung</a:t>
            </a:r>
          </a:p>
          <a:p>
            <a:endParaRPr lang="de-DE" dirty="0"/>
          </a:p>
          <a:p>
            <a:r>
              <a:rPr lang="de-DE" b="1" u="sng" dirty="0">
                <a:solidFill>
                  <a:schemeClr val="accent1"/>
                </a:solidFill>
              </a:rPr>
              <a:t>D</a:t>
            </a:r>
            <a:r>
              <a:rPr lang="de-DE" dirty="0"/>
              <a:t>oktortitel, doppelte Haushaltsführung</a:t>
            </a:r>
          </a:p>
          <a:p>
            <a:endParaRPr lang="de-DE" dirty="0"/>
          </a:p>
          <a:p>
            <a:r>
              <a:rPr lang="de-DE" b="1" u="sng" dirty="0">
                <a:solidFill>
                  <a:schemeClr val="accent1"/>
                </a:solidFill>
              </a:rPr>
              <a:t>F</a:t>
            </a:r>
            <a:r>
              <a:rPr lang="de-DE" dirty="0"/>
              <a:t>ahrten zur Arbeit, Feierkosten, Fort- und Weiterbildung, Führerschein</a:t>
            </a:r>
          </a:p>
          <a:p>
            <a:endParaRPr lang="de-DE" dirty="0"/>
          </a:p>
          <a:p>
            <a:r>
              <a:rPr lang="de-DE" b="1" u="sng" dirty="0">
                <a:solidFill>
                  <a:schemeClr val="accent1"/>
                </a:solidFill>
              </a:rPr>
              <a:t>K</a:t>
            </a:r>
            <a:r>
              <a:rPr lang="de-DE" dirty="0"/>
              <a:t>apitaleinkünfte, Kontoführung, Kreditkarte</a:t>
            </a:r>
          </a:p>
          <a:p>
            <a:endParaRPr lang="de-DE" dirty="0"/>
          </a:p>
        </p:txBody>
      </p:sp>
      <p:sp>
        <p:nvSpPr>
          <p:cNvPr id="4" name="Fußzeilenplatzhalter 3">
            <a:extLst>
              <a:ext uri="{FF2B5EF4-FFF2-40B4-BE49-F238E27FC236}">
                <a16:creationId xmlns:a16="http://schemas.microsoft.com/office/drawing/2014/main" id="{61601D1A-0A26-4191-A25F-700B2EC33012}"/>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9A7705E9-2BAF-4AE3-99FB-9976A9747F7B}"/>
              </a:ext>
            </a:extLst>
          </p:cNvPr>
          <p:cNvSpPr>
            <a:spLocks noGrp="1"/>
          </p:cNvSpPr>
          <p:nvPr>
            <p:ph type="sldNum" sz="quarter" idx="12"/>
          </p:nvPr>
        </p:nvSpPr>
        <p:spPr/>
        <p:txBody>
          <a:bodyPr/>
          <a:lstStyle/>
          <a:p>
            <a:fld id="{3F149924-B571-4347-B2D4-246315E1FC01}" type="slidenum">
              <a:rPr lang="de-DE" smtClean="0"/>
              <a:t>18</a:t>
            </a:fld>
            <a:endParaRPr lang="de-DE"/>
          </a:p>
        </p:txBody>
      </p:sp>
    </p:spTree>
    <p:extLst>
      <p:ext uri="{BB962C8B-B14F-4D97-AF65-F5344CB8AC3E}">
        <p14:creationId xmlns:p14="http://schemas.microsoft.com/office/powerpoint/2010/main" val="2787518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1769291A-1FA5-4AE7-8EDF-3DFD2E67EC35}"/>
              </a:ext>
            </a:extLst>
          </p:cNvPr>
          <p:cNvSpPr>
            <a:spLocks noGrp="1"/>
          </p:cNvSpPr>
          <p:nvPr>
            <p:ph idx="1"/>
          </p:nvPr>
        </p:nvSpPr>
        <p:spPr>
          <a:xfrm>
            <a:off x="719537" y="407963"/>
            <a:ext cx="8596668" cy="5964702"/>
          </a:xfrm>
        </p:spPr>
        <p:txBody>
          <a:bodyPr/>
          <a:lstStyle/>
          <a:p>
            <a:r>
              <a:rPr lang="de-DE" b="1" u="sng" dirty="0">
                <a:solidFill>
                  <a:schemeClr val="accent1"/>
                </a:solidFill>
              </a:rPr>
              <a:t>M</a:t>
            </a:r>
            <a:r>
              <a:rPr lang="de-DE" dirty="0"/>
              <a:t>eisterprüfung</a:t>
            </a:r>
          </a:p>
          <a:p>
            <a:endParaRPr lang="de-DE" dirty="0"/>
          </a:p>
          <a:p>
            <a:r>
              <a:rPr lang="de-DE" b="1" u="sng" dirty="0">
                <a:solidFill>
                  <a:schemeClr val="accent1"/>
                </a:solidFill>
              </a:rPr>
              <a:t>R</a:t>
            </a:r>
            <a:r>
              <a:rPr lang="de-DE" dirty="0"/>
              <a:t>echtsberatung, Reisekosten</a:t>
            </a:r>
          </a:p>
          <a:p>
            <a:endParaRPr lang="de-DE" dirty="0"/>
          </a:p>
          <a:p>
            <a:r>
              <a:rPr lang="de-DE" b="1" u="sng" dirty="0">
                <a:solidFill>
                  <a:schemeClr val="accent1"/>
                </a:solidFill>
              </a:rPr>
              <a:t>S</a:t>
            </a:r>
            <a:r>
              <a:rPr lang="de-DE" dirty="0"/>
              <a:t>prachkurs, Steuerberatungskosten</a:t>
            </a:r>
          </a:p>
          <a:p>
            <a:endParaRPr lang="de-DE" dirty="0"/>
          </a:p>
          <a:p>
            <a:r>
              <a:rPr lang="de-DE" b="1" u="sng" dirty="0">
                <a:solidFill>
                  <a:schemeClr val="accent1"/>
                </a:solidFill>
              </a:rPr>
              <a:t>T</a:t>
            </a:r>
            <a:r>
              <a:rPr lang="de-DE" dirty="0"/>
              <a:t>elefon</a:t>
            </a:r>
          </a:p>
          <a:p>
            <a:endParaRPr lang="de-DE" dirty="0"/>
          </a:p>
          <a:p>
            <a:r>
              <a:rPr lang="de-DE" b="1" u="sng" dirty="0">
                <a:solidFill>
                  <a:schemeClr val="accent1"/>
                </a:solidFill>
              </a:rPr>
              <a:t>U</a:t>
            </a:r>
            <a:r>
              <a:rPr lang="de-DE" dirty="0"/>
              <a:t>mschulung, Umzug, Unfall</a:t>
            </a:r>
          </a:p>
          <a:p>
            <a:endParaRPr lang="de-DE" dirty="0"/>
          </a:p>
          <a:p>
            <a:r>
              <a:rPr lang="de-DE" b="1" u="sng" dirty="0">
                <a:solidFill>
                  <a:schemeClr val="accent1"/>
                </a:solidFill>
              </a:rPr>
              <a:t>V</a:t>
            </a:r>
            <a:r>
              <a:rPr lang="de-DE" dirty="0"/>
              <a:t>ermietung und Verpachtung, Vorhalten einer Wohnung</a:t>
            </a:r>
          </a:p>
          <a:p>
            <a:endParaRPr lang="de-DE" dirty="0"/>
          </a:p>
          <a:p>
            <a:r>
              <a:rPr lang="de-DE" b="1" u="sng" dirty="0">
                <a:solidFill>
                  <a:schemeClr val="accent1"/>
                </a:solidFill>
              </a:rPr>
              <a:t>Z</a:t>
            </a:r>
            <a:r>
              <a:rPr lang="de-DE" dirty="0"/>
              <a:t>insen</a:t>
            </a:r>
          </a:p>
          <a:p>
            <a:endParaRPr lang="de-DE" dirty="0"/>
          </a:p>
        </p:txBody>
      </p:sp>
      <p:sp>
        <p:nvSpPr>
          <p:cNvPr id="2" name="Fußzeilenplatzhalter 1">
            <a:extLst>
              <a:ext uri="{FF2B5EF4-FFF2-40B4-BE49-F238E27FC236}">
                <a16:creationId xmlns:a16="http://schemas.microsoft.com/office/drawing/2014/main" id="{9E3160C1-DC11-43F7-B8B3-AE225AFCDC7B}"/>
              </a:ext>
            </a:extLst>
          </p:cNvPr>
          <p:cNvSpPr>
            <a:spLocks noGrp="1"/>
          </p:cNvSpPr>
          <p:nvPr>
            <p:ph type="ftr" sz="quarter" idx="11"/>
          </p:nvPr>
        </p:nvSpPr>
        <p:spPr/>
        <p:txBody>
          <a:bodyPr/>
          <a:lstStyle/>
          <a:p>
            <a:r>
              <a:rPr lang="de-DE"/>
              <a:t>Arely Christina Sauer</a:t>
            </a:r>
          </a:p>
        </p:txBody>
      </p:sp>
      <p:sp>
        <p:nvSpPr>
          <p:cNvPr id="3" name="Foliennummernplatzhalter 2">
            <a:extLst>
              <a:ext uri="{FF2B5EF4-FFF2-40B4-BE49-F238E27FC236}">
                <a16:creationId xmlns:a16="http://schemas.microsoft.com/office/drawing/2014/main" id="{0977E3C1-44EE-4446-8B27-204C941712A0}"/>
              </a:ext>
            </a:extLst>
          </p:cNvPr>
          <p:cNvSpPr>
            <a:spLocks noGrp="1"/>
          </p:cNvSpPr>
          <p:nvPr>
            <p:ph type="sldNum" sz="quarter" idx="12"/>
          </p:nvPr>
        </p:nvSpPr>
        <p:spPr/>
        <p:txBody>
          <a:bodyPr/>
          <a:lstStyle/>
          <a:p>
            <a:fld id="{3F149924-B571-4347-B2D4-246315E1FC01}" type="slidenum">
              <a:rPr lang="de-DE" smtClean="0"/>
              <a:t>19</a:t>
            </a:fld>
            <a:endParaRPr lang="de-DE"/>
          </a:p>
        </p:txBody>
      </p:sp>
    </p:spTree>
    <p:extLst>
      <p:ext uri="{BB962C8B-B14F-4D97-AF65-F5344CB8AC3E}">
        <p14:creationId xmlns:p14="http://schemas.microsoft.com/office/powerpoint/2010/main" val="141790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D126D-85C1-4E58-8798-8EF59E7F988E}"/>
              </a:ext>
            </a:extLst>
          </p:cNvPr>
          <p:cNvSpPr>
            <a:spLocks noGrp="1"/>
          </p:cNvSpPr>
          <p:nvPr>
            <p:ph type="title"/>
          </p:nvPr>
        </p:nvSpPr>
        <p:spPr/>
        <p:txBody>
          <a:bodyPr/>
          <a:lstStyle/>
          <a:p>
            <a:r>
              <a:rPr lang="de-DE" dirty="0"/>
              <a:t>Inhaltsverzeichnis - Theorie</a:t>
            </a:r>
          </a:p>
        </p:txBody>
      </p:sp>
      <p:sp>
        <p:nvSpPr>
          <p:cNvPr id="3" name="Inhaltsplatzhalter 2">
            <a:extLst>
              <a:ext uri="{FF2B5EF4-FFF2-40B4-BE49-F238E27FC236}">
                <a16:creationId xmlns:a16="http://schemas.microsoft.com/office/drawing/2014/main" id="{48513C54-AD5E-4579-96D8-1F877B693305}"/>
              </a:ext>
            </a:extLst>
          </p:cNvPr>
          <p:cNvSpPr>
            <a:spLocks noGrp="1"/>
          </p:cNvSpPr>
          <p:nvPr>
            <p:ph idx="1"/>
          </p:nvPr>
        </p:nvSpPr>
        <p:spPr>
          <a:xfrm>
            <a:off x="677334" y="1448973"/>
            <a:ext cx="8596668" cy="4592390"/>
          </a:xfrm>
        </p:spPr>
        <p:txBody>
          <a:bodyPr/>
          <a:lstStyle/>
          <a:p>
            <a:r>
              <a:rPr lang="de-DE" dirty="0"/>
              <a:t>Steuerklärung</a:t>
            </a:r>
          </a:p>
          <a:p>
            <a:pPr lvl="1"/>
            <a:r>
              <a:rPr lang="de-DE" dirty="0"/>
              <a:t>Pflichtveranlagung</a:t>
            </a:r>
          </a:p>
          <a:p>
            <a:pPr lvl="1"/>
            <a:r>
              <a:rPr lang="de-DE" dirty="0"/>
              <a:t>Antragsveranlagung</a:t>
            </a:r>
          </a:p>
          <a:p>
            <a:r>
              <a:rPr lang="de-DE" dirty="0"/>
              <a:t>Checkliste</a:t>
            </a:r>
          </a:p>
          <a:p>
            <a:pPr lvl="1"/>
            <a:r>
              <a:rPr lang="de-DE" dirty="0"/>
              <a:t>Belege für Arbeit</a:t>
            </a:r>
          </a:p>
          <a:p>
            <a:pPr lvl="1"/>
            <a:r>
              <a:rPr lang="de-DE" dirty="0"/>
              <a:t>Lohnersatzleistungen</a:t>
            </a:r>
          </a:p>
          <a:p>
            <a:pPr lvl="1"/>
            <a:r>
              <a:rPr lang="de-DE" dirty="0"/>
              <a:t>Versicherungen</a:t>
            </a:r>
          </a:p>
          <a:p>
            <a:pPr lvl="1"/>
            <a:r>
              <a:rPr lang="de-DE" dirty="0"/>
              <a:t>Haus und Wohnung</a:t>
            </a:r>
          </a:p>
          <a:p>
            <a:pPr lvl="1"/>
            <a:r>
              <a:rPr lang="de-DE" dirty="0"/>
              <a:t>Gesundheit</a:t>
            </a:r>
          </a:p>
          <a:p>
            <a:pPr lvl="1"/>
            <a:r>
              <a:rPr lang="de-DE" dirty="0"/>
              <a:t>Familie</a:t>
            </a:r>
          </a:p>
          <a:p>
            <a:pPr lvl="1"/>
            <a:r>
              <a:rPr lang="de-DE" dirty="0"/>
              <a:t>Finanzen und Sonstiges</a:t>
            </a:r>
          </a:p>
          <a:p>
            <a:pPr lvl="1"/>
            <a:endParaRPr lang="de-DE" dirty="0"/>
          </a:p>
          <a:p>
            <a:pPr lvl="1"/>
            <a:endParaRPr lang="de-DE" dirty="0"/>
          </a:p>
          <a:p>
            <a:pPr lvl="1"/>
            <a:endParaRPr lang="de-DE" dirty="0"/>
          </a:p>
          <a:p>
            <a:pPr lvl="1"/>
            <a:endParaRPr lang="de-DE" dirty="0"/>
          </a:p>
        </p:txBody>
      </p:sp>
      <p:sp>
        <p:nvSpPr>
          <p:cNvPr id="4" name="Fußzeilenplatzhalter 3">
            <a:extLst>
              <a:ext uri="{FF2B5EF4-FFF2-40B4-BE49-F238E27FC236}">
                <a16:creationId xmlns:a16="http://schemas.microsoft.com/office/drawing/2014/main" id="{473727E4-7893-4121-8B54-7F369DC2440D}"/>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3DCCD0C0-6722-4236-B76F-50DF829218DF}"/>
              </a:ext>
            </a:extLst>
          </p:cNvPr>
          <p:cNvSpPr>
            <a:spLocks noGrp="1"/>
          </p:cNvSpPr>
          <p:nvPr>
            <p:ph type="sldNum" sz="quarter" idx="12"/>
          </p:nvPr>
        </p:nvSpPr>
        <p:spPr/>
        <p:txBody>
          <a:bodyPr/>
          <a:lstStyle/>
          <a:p>
            <a:fld id="{3F149924-B571-4347-B2D4-246315E1FC01}" type="slidenum">
              <a:rPr lang="de-DE" smtClean="0"/>
              <a:t>2</a:t>
            </a:fld>
            <a:endParaRPr lang="de-DE"/>
          </a:p>
        </p:txBody>
      </p:sp>
    </p:spTree>
    <p:extLst>
      <p:ext uri="{BB962C8B-B14F-4D97-AF65-F5344CB8AC3E}">
        <p14:creationId xmlns:p14="http://schemas.microsoft.com/office/powerpoint/2010/main" val="3123812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1D89F8-0EDA-48CB-8DFA-F734C1948BD3}"/>
              </a:ext>
            </a:extLst>
          </p:cNvPr>
          <p:cNvSpPr>
            <a:spLocks noGrp="1"/>
          </p:cNvSpPr>
          <p:nvPr>
            <p:ph type="title"/>
          </p:nvPr>
        </p:nvSpPr>
        <p:spPr/>
        <p:txBody>
          <a:bodyPr>
            <a:normAutofit/>
          </a:bodyPr>
          <a:lstStyle/>
          <a:p>
            <a:pPr marL="571500" indent="-571500">
              <a:buFont typeface="Arial" panose="020B0604020202020204" pitchFamily="34" charset="0"/>
              <a:buChar char="•"/>
            </a:pPr>
            <a:r>
              <a:rPr lang="de-DE" dirty="0"/>
              <a:t>Kinder</a:t>
            </a:r>
            <a:br>
              <a:rPr lang="de-DE" dirty="0"/>
            </a:br>
            <a:r>
              <a:rPr lang="de-DE" dirty="0"/>
              <a:t>	Anlage K</a:t>
            </a:r>
          </a:p>
        </p:txBody>
      </p:sp>
      <p:graphicFrame>
        <p:nvGraphicFramePr>
          <p:cNvPr id="6" name="Inhaltsplatzhalter 5">
            <a:extLst>
              <a:ext uri="{FF2B5EF4-FFF2-40B4-BE49-F238E27FC236}">
                <a16:creationId xmlns:a16="http://schemas.microsoft.com/office/drawing/2014/main" id="{08C5F8CE-8698-43EE-A973-97A62BC67FE2}"/>
              </a:ext>
            </a:extLst>
          </p:cNvPr>
          <p:cNvGraphicFramePr>
            <a:graphicFrameLocks noGrp="1"/>
          </p:cNvGraphicFramePr>
          <p:nvPr>
            <p:ph idx="1"/>
            <p:extLst>
              <p:ext uri="{D42A27DB-BD31-4B8C-83A1-F6EECF244321}">
                <p14:modId xmlns:p14="http://schemas.microsoft.com/office/powerpoint/2010/main" val="2627657833"/>
              </p:ext>
            </p:extLst>
          </p:nvPr>
        </p:nvGraphicFramePr>
        <p:xfrm>
          <a:off x="677862" y="1800665"/>
          <a:ext cx="9647824" cy="4662683"/>
        </p:xfrm>
        <a:graphic>
          <a:graphicData uri="http://schemas.openxmlformats.org/drawingml/2006/table">
            <a:tbl>
              <a:tblPr firstRow="1" bandRow="1">
                <a:tableStyleId>{5C22544A-7EE6-4342-B048-85BDC9FD1C3A}</a:tableStyleId>
              </a:tblPr>
              <a:tblGrid>
                <a:gridCol w="3823800">
                  <a:extLst>
                    <a:ext uri="{9D8B030D-6E8A-4147-A177-3AD203B41FA5}">
                      <a16:colId xmlns:a16="http://schemas.microsoft.com/office/drawing/2014/main" val="294110515"/>
                    </a:ext>
                  </a:extLst>
                </a:gridCol>
                <a:gridCol w="5824024">
                  <a:extLst>
                    <a:ext uri="{9D8B030D-6E8A-4147-A177-3AD203B41FA5}">
                      <a16:colId xmlns:a16="http://schemas.microsoft.com/office/drawing/2014/main" val="3098903480"/>
                    </a:ext>
                  </a:extLst>
                </a:gridCol>
              </a:tblGrid>
              <a:tr h="401861">
                <a:tc gridSpan="2">
                  <a:txBody>
                    <a:bodyPr/>
                    <a:lstStyle/>
                    <a:p>
                      <a:r>
                        <a:rPr lang="de-DE" dirty="0"/>
                        <a:t>Im Bedarfsfall ausfüllen</a:t>
                      </a:r>
                    </a:p>
                  </a:txBody>
                  <a:tcPr/>
                </a:tc>
                <a:tc hMerge="1">
                  <a:txBody>
                    <a:bodyPr/>
                    <a:lstStyle/>
                    <a:p>
                      <a:endParaRPr lang="de-DE" dirty="0"/>
                    </a:p>
                  </a:txBody>
                  <a:tcPr/>
                </a:tc>
                <a:extLst>
                  <a:ext uri="{0D108BD9-81ED-4DB2-BD59-A6C34878D82A}">
                    <a16:rowId xmlns:a16="http://schemas.microsoft.com/office/drawing/2014/main" val="3488416811"/>
                  </a:ext>
                </a:extLst>
              </a:tr>
              <a:tr h="4260822">
                <a:tc>
                  <a:txBody>
                    <a:bodyPr/>
                    <a:lstStyle/>
                    <a:p>
                      <a:r>
                        <a:rPr lang="de-DE" dirty="0"/>
                        <a:t>Seite 1</a:t>
                      </a:r>
                    </a:p>
                  </a:txBody>
                  <a:tcPr/>
                </a:tc>
                <a:tc>
                  <a:txBody>
                    <a:bodyPr/>
                    <a:lstStyle/>
                    <a:p>
                      <a:r>
                        <a:rPr lang="de-DE" u="sng" dirty="0"/>
                        <a:t>Angaben zum Kind (Zeilen 4–15)</a:t>
                      </a:r>
                    </a:p>
                    <a:p>
                      <a:r>
                        <a:rPr lang="de-DE" dirty="0"/>
                        <a:t>Hier werden die persönlichen Angaben zum Kind, Verwandtschaftsverhältnis und Kindergeldanspruch eingetragen.</a:t>
                      </a:r>
                    </a:p>
                    <a:p>
                      <a:endParaRPr lang="de-DE" dirty="0"/>
                    </a:p>
                    <a:p>
                      <a:r>
                        <a:rPr lang="de-DE" u="sng" dirty="0"/>
                        <a:t>Volljähriges Kind (Zeilen 16–20)</a:t>
                      </a:r>
                    </a:p>
                    <a:p>
                      <a:r>
                        <a:rPr lang="de-DE" dirty="0"/>
                        <a:t>Volljährige Kinder können nur in den im Vordruck aufgeführten Fällen berücksichtigt werden.</a:t>
                      </a:r>
                    </a:p>
                    <a:p>
                      <a:endParaRPr lang="de-DE" dirty="0"/>
                    </a:p>
                    <a:p>
                      <a:r>
                        <a:rPr lang="de-DE" u="sng" dirty="0"/>
                        <a:t>Angaben zur Erwerbstätigkeit bei volljährigen Kindern </a:t>
                      </a:r>
                    </a:p>
                    <a:p>
                      <a:r>
                        <a:rPr lang="de-DE" u="sng" dirty="0"/>
                        <a:t>(Zeilen 21–25)</a:t>
                      </a:r>
                    </a:p>
                    <a:p>
                      <a:r>
                        <a:rPr lang="de-DE" dirty="0"/>
                        <a:t>Die Angaben sind nur von Bedeutung, wenn das Kind bereits eine Berufsausbildung abgeschlossen hat.</a:t>
                      </a:r>
                    </a:p>
                    <a:p>
                      <a:endParaRPr lang="de-DE" dirty="0"/>
                    </a:p>
                  </a:txBody>
                  <a:tcPr/>
                </a:tc>
                <a:extLst>
                  <a:ext uri="{0D108BD9-81ED-4DB2-BD59-A6C34878D82A}">
                    <a16:rowId xmlns:a16="http://schemas.microsoft.com/office/drawing/2014/main" val="3417482245"/>
                  </a:ext>
                </a:extLst>
              </a:tr>
            </a:tbl>
          </a:graphicData>
        </a:graphic>
      </p:graphicFrame>
      <p:sp>
        <p:nvSpPr>
          <p:cNvPr id="3" name="Fußzeilenplatzhalter 2">
            <a:extLst>
              <a:ext uri="{FF2B5EF4-FFF2-40B4-BE49-F238E27FC236}">
                <a16:creationId xmlns:a16="http://schemas.microsoft.com/office/drawing/2014/main" id="{BEF5093C-6B81-46D0-83CD-6EE8CB766276}"/>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C78F8ED9-8C36-4AAA-BCDD-A883CD876475}"/>
              </a:ext>
            </a:extLst>
          </p:cNvPr>
          <p:cNvSpPr>
            <a:spLocks noGrp="1"/>
          </p:cNvSpPr>
          <p:nvPr>
            <p:ph type="sldNum" sz="quarter" idx="12"/>
          </p:nvPr>
        </p:nvSpPr>
        <p:spPr/>
        <p:txBody>
          <a:bodyPr/>
          <a:lstStyle/>
          <a:p>
            <a:fld id="{3F149924-B571-4347-B2D4-246315E1FC01}" type="slidenum">
              <a:rPr lang="de-DE" smtClean="0"/>
              <a:t>20</a:t>
            </a:fld>
            <a:endParaRPr lang="de-DE"/>
          </a:p>
        </p:txBody>
      </p:sp>
    </p:spTree>
    <p:extLst>
      <p:ext uri="{BB962C8B-B14F-4D97-AF65-F5344CB8AC3E}">
        <p14:creationId xmlns:p14="http://schemas.microsoft.com/office/powerpoint/2010/main" val="86905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B57150B1-5880-4DCE-B800-4448A6EC4E89}"/>
              </a:ext>
            </a:extLst>
          </p:cNvPr>
          <p:cNvGraphicFramePr>
            <a:graphicFrameLocks noGrp="1"/>
          </p:cNvGraphicFramePr>
          <p:nvPr>
            <p:ph idx="1"/>
            <p:extLst>
              <p:ext uri="{D42A27DB-BD31-4B8C-83A1-F6EECF244321}">
                <p14:modId xmlns:p14="http://schemas.microsoft.com/office/powerpoint/2010/main" val="1797258554"/>
              </p:ext>
            </p:extLst>
          </p:nvPr>
        </p:nvGraphicFramePr>
        <p:xfrm>
          <a:off x="677863" y="1040326"/>
          <a:ext cx="9774432" cy="4480560"/>
        </p:xfrm>
        <a:graphic>
          <a:graphicData uri="http://schemas.openxmlformats.org/drawingml/2006/table">
            <a:tbl>
              <a:tblPr firstRow="1" bandRow="1">
                <a:tableStyleId>{5C22544A-7EE6-4342-B048-85BDC9FD1C3A}</a:tableStyleId>
              </a:tblPr>
              <a:tblGrid>
                <a:gridCol w="2782789">
                  <a:extLst>
                    <a:ext uri="{9D8B030D-6E8A-4147-A177-3AD203B41FA5}">
                      <a16:colId xmlns:a16="http://schemas.microsoft.com/office/drawing/2014/main" val="3171435019"/>
                    </a:ext>
                  </a:extLst>
                </a:gridCol>
                <a:gridCol w="6991643">
                  <a:extLst>
                    <a:ext uri="{9D8B030D-6E8A-4147-A177-3AD203B41FA5}">
                      <a16:colId xmlns:a16="http://schemas.microsoft.com/office/drawing/2014/main" val="3614155877"/>
                    </a:ext>
                  </a:extLst>
                </a:gridCol>
              </a:tblGrid>
              <a:tr h="4164721">
                <a:tc>
                  <a:txBody>
                    <a:bodyPr/>
                    <a:lstStyle/>
                    <a:p>
                      <a:r>
                        <a:rPr lang="de-DE" dirty="0">
                          <a:solidFill>
                            <a:schemeClr val="tx1"/>
                          </a:solidFill>
                        </a:rPr>
                        <a:t>Seite 2</a:t>
                      </a:r>
                    </a:p>
                  </a:txBody>
                  <a:tcPr/>
                </a:tc>
                <a:tc>
                  <a:txBody>
                    <a:bodyPr/>
                    <a:lstStyle/>
                    <a:p>
                      <a:r>
                        <a:rPr lang="de-DE" b="0" u="sng" dirty="0">
                          <a:solidFill>
                            <a:schemeClr val="tx1"/>
                          </a:solidFill>
                        </a:rPr>
                        <a:t>Übernommene Kranken- und Pflegeversicherungsbeiträge für Kinder (Zeilen 31–38)</a:t>
                      </a:r>
                    </a:p>
                    <a:p>
                      <a:r>
                        <a:rPr lang="de-DE" b="0" dirty="0">
                          <a:solidFill>
                            <a:schemeClr val="tx1"/>
                          </a:solidFill>
                        </a:rPr>
                        <a:t>Derartige Beiträge sind bei den Eltern abzugsfähig.</a:t>
                      </a:r>
                    </a:p>
                    <a:p>
                      <a:endParaRPr lang="de-DE" b="0" dirty="0">
                        <a:solidFill>
                          <a:schemeClr val="tx1"/>
                        </a:solidFill>
                      </a:endParaRPr>
                    </a:p>
                    <a:p>
                      <a:r>
                        <a:rPr lang="de-DE" b="0" u="sng" dirty="0">
                          <a:solidFill>
                            <a:schemeClr val="tx1"/>
                          </a:solidFill>
                        </a:rPr>
                        <a:t>Übertragung des Kinderfreibetrags und weiterer Freibeträge (Zeilen 39–44)</a:t>
                      </a:r>
                    </a:p>
                    <a:p>
                      <a:r>
                        <a:rPr lang="de-DE" b="0" dirty="0">
                          <a:solidFill>
                            <a:schemeClr val="tx1"/>
                          </a:solidFill>
                        </a:rPr>
                        <a:t>Eine Übertragung ist nur in Ausnahmefällen möglich.</a:t>
                      </a:r>
                    </a:p>
                    <a:p>
                      <a:endParaRPr lang="de-DE" b="0" dirty="0">
                        <a:solidFill>
                          <a:schemeClr val="tx1"/>
                        </a:solidFill>
                      </a:endParaRPr>
                    </a:p>
                    <a:p>
                      <a:r>
                        <a:rPr lang="de-DE" b="0" u="sng" dirty="0">
                          <a:solidFill>
                            <a:schemeClr val="tx1"/>
                          </a:solidFill>
                        </a:rPr>
                        <a:t>Entlastungsbetrag (Zeilen 45–50)</a:t>
                      </a:r>
                    </a:p>
                    <a:p>
                      <a:r>
                        <a:rPr lang="de-DE" b="0" dirty="0">
                          <a:solidFill>
                            <a:schemeClr val="tx1"/>
                          </a:solidFill>
                        </a:rPr>
                        <a:t>Hier beantragen Alleinerziehende einen steuerlichen Entlastungsbetrag.</a:t>
                      </a:r>
                    </a:p>
                    <a:p>
                      <a:endParaRPr lang="de-DE" b="0" dirty="0">
                        <a:solidFill>
                          <a:schemeClr val="tx1"/>
                        </a:solidFill>
                      </a:endParaRPr>
                    </a:p>
                    <a:p>
                      <a:r>
                        <a:rPr lang="de-DE" b="0" u="sng" dirty="0">
                          <a:solidFill>
                            <a:schemeClr val="tx1"/>
                          </a:solidFill>
                        </a:rPr>
                        <a:t>Sonderbedarf bei Berufsausbildung (Zeilen 51–54)</a:t>
                      </a:r>
                    </a:p>
                    <a:p>
                      <a:r>
                        <a:rPr lang="de-DE" b="0" dirty="0">
                          <a:solidFill>
                            <a:schemeClr val="tx1"/>
                          </a:solidFill>
                        </a:rPr>
                        <a:t>Der Freibetrag ist nur für auswärtig untergebrachte volljährige Kinder möglich.</a:t>
                      </a:r>
                    </a:p>
                    <a:p>
                      <a:endParaRPr lang="de-DE" dirty="0">
                        <a:solidFill>
                          <a:schemeClr val="tx1"/>
                        </a:solidFill>
                      </a:endParaRPr>
                    </a:p>
                  </a:txBody>
                  <a:tcPr/>
                </a:tc>
                <a:extLst>
                  <a:ext uri="{0D108BD9-81ED-4DB2-BD59-A6C34878D82A}">
                    <a16:rowId xmlns:a16="http://schemas.microsoft.com/office/drawing/2014/main" val="1463380411"/>
                  </a:ext>
                </a:extLst>
              </a:tr>
            </a:tbl>
          </a:graphicData>
        </a:graphic>
      </p:graphicFrame>
      <p:sp>
        <p:nvSpPr>
          <p:cNvPr id="2" name="Fußzeilenplatzhalter 1">
            <a:extLst>
              <a:ext uri="{FF2B5EF4-FFF2-40B4-BE49-F238E27FC236}">
                <a16:creationId xmlns:a16="http://schemas.microsoft.com/office/drawing/2014/main" id="{8105DC26-E7B9-4D7F-B8A4-16CE457B0356}"/>
              </a:ext>
            </a:extLst>
          </p:cNvPr>
          <p:cNvSpPr>
            <a:spLocks noGrp="1"/>
          </p:cNvSpPr>
          <p:nvPr>
            <p:ph type="ftr" sz="quarter" idx="11"/>
          </p:nvPr>
        </p:nvSpPr>
        <p:spPr/>
        <p:txBody>
          <a:bodyPr/>
          <a:lstStyle/>
          <a:p>
            <a:r>
              <a:rPr lang="de-DE"/>
              <a:t>Arely Christina Sauer</a:t>
            </a:r>
          </a:p>
        </p:txBody>
      </p:sp>
      <p:sp>
        <p:nvSpPr>
          <p:cNvPr id="3" name="Foliennummernplatzhalter 2">
            <a:extLst>
              <a:ext uri="{FF2B5EF4-FFF2-40B4-BE49-F238E27FC236}">
                <a16:creationId xmlns:a16="http://schemas.microsoft.com/office/drawing/2014/main" id="{BF54CE27-BF09-45BF-AB5C-5FDA0FCF7FEB}"/>
              </a:ext>
            </a:extLst>
          </p:cNvPr>
          <p:cNvSpPr>
            <a:spLocks noGrp="1"/>
          </p:cNvSpPr>
          <p:nvPr>
            <p:ph type="sldNum" sz="quarter" idx="12"/>
          </p:nvPr>
        </p:nvSpPr>
        <p:spPr/>
        <p:txBody>
          <a:bodyPr/>
          <a:lstStyle/>
          <a:p>
            <a:fld id="{3F149924-B571-4347-B2D4-246315E1FC01}" type="slidenum">
              <a:rPr lang="de-DE" smtClean="0"/>
              <a:t>21</a:t>
            </a:fld>
            <a:endParaRPr lang="de-DE"/>
          </a:p>
        </p:txBody>
      </p:sp>
    </p:spTree>
    <p:extLst>
      <p:ext uri="{BB962C8B-B14F-4D97-AF65-F5344CB8AC3E}">
        <p14:creationId xmlns:p14="http://schemas.microsoft.com/office/powerpoint/2010/main" val="3304557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57E4BC94-BB39-4A4D-BD72-B4CA1F694E33}"/>
              </a:ext>
            </a:extLst>
          </p:cNvPr>
          <p:cNvGraphicFramePr>
            <a:graphicFrameLocks noGrp="1"/>
          </p:cNvGraphicFramePr>
          <p:nvPr>
            <p:ph idx="1"/>
            <p:extLst>
              <p:ext uri="{D42A27DB-BD31-4B8C-83A1-F6EECF244321}">
                <p14:modId xmlns:p14="http://schemas.microsoft.com/office/powerpoint/2010/main" val="1293920006"/>
              </p:ext>
            </p:extLst>
          </p:nvPr>
        </p:nvGraphicFramePr>
        <p:xfrm>
          <a:off x="677862" y="2160586"/>
          <a:ext cx="9464944" cy="2341075"/>
        </p:xfrm>
        <a:graphic>
          <a:graphicData uri="http://schemas.openxmlformats.org/drawingml/2006/table">
            <a:tbl>
              <a:tblPr firstRow="1" bandRow="1">
                <a:tableStyleId>{5C22544A-7EE6-4342-B048-85BDC9FD1C3A}</a:tableStyleId>
              </a:tblPr>
              <a:tblGrid>
                <a:gridCol w="4732472">
                  <a:extLst>
                    <a:ext uri="{9D8B030D-6E8A-4147-A177-3AD203B41FA5}">
                      <a16:colId xmlns:a16="http://schemas.microsoft.com/office/drawing/2014/main" val="1218887562"/>
                    </a:ext>
                  </a:extLst>
                </a:gridCol>
                <a:gridCol w="4732472">
                  <a:extLst>
                    <a:ext uri="{9D8B030D-6E8A-4147-A177-3AD203B41FA5}">
                      <a16:colId xmlns:a16="http://schemas.microsoft.com/office/drawing/2014/main" val="2658331156"/>
                    </a:ext>
                  </a:extLst>
                </a:gridCol>
              </a:tblGrid>
              <a:tr h="2341075">
                <a:tc>
                  <a:txBody>
                    <a:bodyPr/>
                    <a:lstStyle/>
                    <a:p>
                      <a:r>
                        <a:rPr lang="de-DE" dirty="0">
                          <a:solidFill>
                            <a:sysClr val="windowText" lastClr="000000"/>
                          </a:solidFill>
                        </a:rPr>
                        <a:t>Seite 3 </a:t>
                      </a:r>
                    </a:p>
                  </a:txBody>
                  <a:tcPr>
                    <a:solidFill>
                      <a:schemeClr val="accent1">
                        <a:lumMod val="60000"/>
                        <a:lumOff val="40000"/>
                      </a:schemeClr>
                    </a:solidFill>
                  </a:tcPr>
                </a:tc>
                <a:tc>
                  <a:txBody>
                    <a:bodyPr/>
                    <a:lstStyle/>
                    <a:p>
                      <a:r>
                        <a:rPr lang="de-DE" b="0" u="sng" dirty="0">
                          <a:solidFill>
                            <a:sysClr val="windowText" lastClr="000000"/>
                          </a:solidFill>
                        </a:rPr>
                        <a:t>Schulgeld (Zeile 61–63)</a:t>
                      </a:r>
                    </a:p>
                    <a:p>
                      <a:r>
                        <a:rPr lang="de-DE" b="0" dirty="0">
                          <a:solidFill>
                            <a:sysClr val="windowText" lastClr="000000"/>
                          </a:solidFill>
                        </a:rPr>
                        <a:t>Der Abzug ist möglich, wenn das Kind eine Privatschule mit anerkanntem Schulabschluss besucht.</a:t>
                      </a:r>
                    </a:p>
                    <a:p>
                      <a:endParaRPr lang="de-DE" dirty="0">
                        <a:solidFill>
                          <a:sysClr val="windowText" lastClr="000000"/>
                        </a:solidFill>
                      </a:endParaRPr>
                    </a:p>
                  </a:txBody>
                  <a:tcPr>
                    <a:solidFill>
                      <a:schemeClr val="accent1">
                        <a:lumMod val="60000"/>
                        <a:lumOff val="40000"/>
                      </a:schemeClr>
                    </a:solidFill>
                  </a:tcPr>
                </a:tc>
                <a:extLst>
                  <a:ext uri="{0D108BD9-81ED-4DB2-BD59-A6C34878D82A}">
                    <a16:rowId xmlns:a16="http://schemas.microsoft.com/office/drawing/2014/main" val="1448848288"/>
                  </a:ext>
                </a:extLst>
              </a:tr>
            </a:tbl>
          </a:graphicData>
        </a:graphic>
      </p:graphicFrame>
      <p:sp>
        <p:nvSpPr>
          <p:cNvPr id="2" name="Fußzeilenplatzhalter 1">
            <a:extLst>
              <a:ext uri="{FF2B5EF4-FFF2-40B4-BE49-F238E27FC236}">
                <a16:creationId xmlns:a16="http://schemas.microsoft.com/office/drawing/2014/main" id="{28AFD971-A43A-4678-83DD-42920C9C6303}"/>
              </a:ext>
            </a:extLst>
          </p:cNvPr>
          <p:cNvSpPr>
            <a:spLocks noGrp="1"/>
          </p:cNvSpPr>
          <p:nvPr>
            <p:ph type="ftr" sz="quarter" idx="11"/>
          </p:nvPr>
        </p:nvSpPr>
        <p:spPr/>
        <p:txBody>
          <a:bodyPr/>
          <a:lstStyle/>
          <a:p>
            <a:r>
              <a:rPr lang="de-DE"/>
              <a:t>Arely Christina Sauer</a:t>
            </a:r>
          </a:p>
        </p:txBody>
      </p:sp>
      <p:sp>
        <p:nvSpPr>
          <p:cNvPr id="3" name="Foliennummernplatzhalter 2">
            <a:extLst>
              <a:ext uri="{FF2B5EF4-FFF2-40B4-BE49-F238E27FC236}">
                <a16:creationId xmlns:a16="http://schemas.microsoft.com/office/drawing/2014/main" id="{C01A7B28-4139-474F-BC28-DCD58BEEB05D}"/>
              </a:ext>
            </a:extLst>
          </p:cNvPr>
          <p:cNvSpPr>
            <a:spLocks noGrp="1"/>
          </p:cNvSpPr>
          <p:nvPr>
            <p:ph type="sldNum" sz="quarter" idx="12"/>
          </p:nvPr>
        </p:nvSpPr>
        <p:spPr/>
        <p:txBody>
          <a:bodyPr/>
          <a:lstStyle/>
          <a:p>
            <a:fld id="{3F149924-B571-4347-B2D4-246315E1FC01}" type="slidenum">
              <a:rPr lang="de-DE" smtClean="0"/>
              <a:t>22</a:t>
            </a:fld>
            <a:endParaRPr lang="de-DE"/>
          </a:p>
        </p:txBody>
      </p:sp>
    </p:spTree>
    <p:extLst>
      <p:ext uri="{BB962C8B-B14F-4D97-AF65-F5344CB8AC3E}">
        <p14:creationId xmlns:p14="http://schemas.microsoft.com/office/powerpoint/2010/main" val="270446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BB3EA9-6E2A-4C30-A628-44ACC27488BB}"/>
              </a:ext>
            </a:extLst>
          </p:cNvPr>
          <p:cNvSpPr>
            <a:spLocks noGrp="1"/>
          </p:cNvSpPr>
          <p:nvPr>
            <p:ph type="title"/>
          </p:nvPr>
        </p:nvSpPr>
        <p:spPr/>
        <p:txBody>
          <a:bodyPr/>
          <a:lstStyle/>
          <a:p>
            <a:r>
              <a:rPr lang="de-DE" dirty="0"/>
              <a:t>Die Gewinneinkünfte  - Anlage G</a:t>
            </a:r>
          </a:p>
        </p:txBody>
      </p:sp>
      <p:sp>
        <p:nvSpPr>
          <p:cNvPr id="3" name="Inhaltsplatzhalter 2">
            <a:extLst>
              <a:ext uri="{FF2B5EF4-FFF2-40B4-BE49-F238E27FC236}">
                <a16:creationId xmlns:a16="http://schemas.microsoft.com/office/drawing/2014/main" id="{2F08A458-1E28-4500-864F-77B1B9072962}"/>
              </a:ext>
            </a:extLst>
          </p:cNvPr>
          <p:cNvSpPr>
            <a:spLocks noGrp="1"/>
          </p:cNvSpPr>
          <p:nvPr>
            <p:ph idx="1"/>
          </p:nvPr>
        </p:nvSpPr>
        <p:spPr>
          <a:xfrm>
            <a:off x="677334" y="1420837"/>
            <a:ext cx="8596668" cy="5275385"/>
          </a:xfrm>
        </p:spPr>
        <p:txBody>
          <a:bodyPr>
            <a:normAutofit/>
          </a:bodyPr>
          <a:lstStyle/>
          <a:p>
            <a:r>
              <a:rPr lang="de-DE" dirty="0"/>
              <a:t>Einkünfte aus selbstständiger Arbeit</a:t>
            </a:r>
          </a:p>
          <a:p>
            <a:pPr lvl="1"/>
            <a:r>
              <a:rPr lang="de-DE" dirty="0"/>
              <a:t>Tätigkeit/Beruf, das/der im §18 EStG enthalten ist</a:t>
            </a:r>
          </a:p>
          <a:p>
            <a:pPr lvl="1"/>
            <a:endParaRPr lang="de-DE" dirty="0"/>
          </a:p>
          <a:p>
            <a:pPr lvl="2"/>
            <a:r>
              <a:rPr lang="de-DE" dirty="0"/>
              <a:t>Selbstständigkeit (R 15.1 EStR)</a:t>
            </a:r>
          </a:p>
          <a:p>
            <a:pPr lvl="2"/>
            <a:r>
              <a:rPr lang="de-DE" dirty="0"/>
              <a:t>Nachhaltigkeit (R 15.2 EStR)</a:t>
            </a:r>
          </a:p>
          <a:p>
            <a:pPr lvl="2"/>
            <a:r>
              <a:rPr lang="de-DE" dirty="0"/>
              <a:t>Gewinnerzielungsabsicht (R 15.3 EStR)</a:t>
            </a:r>
          </a:p>
          <a:p>
            <a:pPr lvl="2"/>
            <a:r>
              <a:rPr lang="de-DE" dirty="0"/>
              <a:t>Beteiligung am allgemeinen wirtschaftlichen Verkehr (R 15.4 EStH)</a:t>
            </a:r>
          </a:p>
          <a:p>
            <a:pPr lvl="2"/>
            <a:endParaRPr lang="de-DE" dirty="0"/>
          </a:p>
          <a:p>
            <a:r>
              <a:rPr lang="de-DE" dirty="0"/>
              <a:t>Einkünfte aus Gewerbebetrieb</a:t>
            </a:r>
          </a:p>
          <a:p>
            <a:pPr lvl="1"/>
            <a:r>
              <a:rPr lang="de-DE" dirty="0"/>
              <a:t>gelten positive Voraussetzungen wie bei selbstständiger Arbeit</a:t>
            </a:r>
          </a:p>
          <a:p>
            <a:pPr lvl="1"/>
            <a:r>
              <a:rPr lang="de-DE" dirty="0"/>
              <a:t>Erbringung der Leistung aus Betrieb</a:t>
            </a:r>
          </a:p>
          <a:p>
            <a:endParaRPr lang="de-DE" dirty="0"/>
          </a:p>
          <a:p>
            <a:r>
              <a:rPr lang="de-DE" dirty="0"/>
              <a:t>Einkünfte aus Land- und Fortwirtschaft</a:t>
            </a:r>
          </a:p>
          <a:p>
            <a:pPr lvl="1"/>
            <a:r>
              <a:rPr lang="de-DE" dirty="0"/>
              <a:t>R 15.5 Abs.1 Satz 1 </a:t>
            </a:r>
            <a:r>
              <a:rPr lang="de-DE" dirty="0" err="1"/>
              <a:t>EstR</a:t>
            </a:r>
            <a:endParaRPr lang="de-DE" dirty="0"/>
          </a:p>
        </p:txBody>
      </p:sp>
      <p:sp>
        <p:nvSpPr>
          <p:cNvPr id="4" name="Fußzeilenplatzhalter 3">
            <a:extLst>
              <a:ext uri="{FF2B5EF4-FFF2-40B4-BE49-F238E27FC236}">
                <a16:creationId xmlns:a16="http://schemas.microsoft.com/office/drawing/2014/main" id="{7F0684D2-C776-4F58-A39E-055DEF37B6D3}"/>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10CAED7F-EC53-4B77-B06D-5401FD781D3C}"/>
              </a:ext>
            </a:extLst>
          </p:cNvPr>
          <p:cNvSpPr>
            <a:spLocks noGrp="1"/>
          </p:cNvSpPr>
          <p:nvPr>
            <p:ph type="sldNum" sz="quarter" idx="12"/>
          </p:nvPr>
        </p:nvSpPr>
        <p:spPr/>
        <p:txBody>
          <a:bodyPr/>
          <a:lstStyle/>
          <a:p>
            <a:fld id="{3F149924-B571-4347-B2D4-246315E1FC01}" type="slidenum">
              <a:rPr lang="de-DE" smtClean="0"/>
              <a:t>23</a:t>
            </a:fld>
            <a:endParaRPr lang="de-DE"/>
          </a:p>
        </p:txBody>
      </p:sp>
    </p:spTree>
    <p:extLst>
      <p:ext uri="{BB962C8B-B14F-4D97-AF65-F5344CB8AC3E}">
        <p14:creationId xmlns:p14="http://schemas.microsoft.com/office/powerpoint/2010/main" val="3938573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B7E63-9EFA-4D1B-8D63-7CBEAABACD7C}"/>
              </a:ext>
            </a:extLst>
          </p:cNvPr>
          <p:cNvSpPr>
            <a:spLocks noGrp="1"/>
          </p:cNvSpPr>
          <p:nvPr>
            <p:ph type="title"/>
          </p:nvPr>
        </p:nvSpPr>
        <p:spPr/>
        <p:txBody>
          <a:bodyPr/>
          <a:lstStyle/>
          <a:p>
            <a:r>
              <a:rPr lang="de-DE" dirty="0"/>
              <a:t>Einkünfte aus Kapitalvermögen</a:t>
            </a:r>
            <a:br>
              <a:rPr lang="de-DE" dirty="0"/>
            </a:br>
            <a:r>
              <a:rPr lang="de-DE" dirty="0"/>
              <a:t>	Anlage KAP</a:t>
            </a:r>
          </a:p>
        </p:txBody>
      </p:sp>
      <p:sp>
        <p:nvSpPr>
          <p:cNvPr id="3" name="Inhaltsplatzhalter 2">
            <a:extLst>
              <a:ext uri="{FF2B5EF4-FFF2-40B4-BE49-F238E27FC236}">
                <a16:creationId xmlns:a16="http://schemas.microsoft.com/office/drawing/2014/main" id="{7DE86B4A-18FD-406D-9FC9-803A9DA66472}"/>
              </a:ext>
            </a:extLst>
          </p:cNvPr>
          <p:cNvSpPr>
            <a:spLocks noGrp="1"/>
          </p:cNvSpPr>
          <p:nvPr>
            <p:ph idx="1"/>
          </p:nvPr>
        </p:nvSpPr>
        <p:spPr>
          <a:xfrm>
            <a:off x="677334" y="2596689"/>
            <a:ext cx="9395134" cy="3100728"/>
          </a:xfrm>
        </p:spPr>
        <p:txBody>
          <a:bodyPr/>
          <a:lstStyle/>
          <a:p>
            <a:r>
              <a:rPr lang="de-DE" dirty="0"/>
              <a:t>Einkünfte nach § 20 Abs. 1 EStG</a:t>
            </a:r>
          </a:p>
          <a:p>
            <a:pPr lvl="1"/>
            <a:r>
              <a:rPr lang="de-DE" dirty="0"/>
              <a:t>Ausschüttung aus REIT-AGs oder -Körperschaften</a:t>
            </a:r>
          </a:p>
          <a:p>
            <a:pPr lvl="1"/>
            <a:r>
              <a:rPr lang="de-DE" dirty="0"/>
              <a:t>Personenvereinigungen</a:t>
            </a:r>
          </a:p>
          <a:p>
            <a:pPr lvl="1"/>
            <a:r>
              <a:rPr lang="de-DE" dirty="0"/>
              <a:t>Vermögensmassen </a:t>
            </a:r>
          </a:p>
          <a:p>
            <a:pPr lvl="1"/>
            <a:r>
              <a:rPr lang="de-DE" dirty="0"/>
              <a:t>Vorteile, die statt der Ausschüttung gewährt werden</a:t>
            </a:r>
          </a:p>
        </p:txBody>
      </p:sp>
      <p:sp>
        <p:nvSpPr>
          <p:cNvPr id="4" name="Fußzeilenplatzhalter 3">
            <a:extLst>
              <a:ext uri="{FF2B5EF4-FFF2-40B4-BE49-F238E27FC236}">
                <a16:creationId xmlns:a16="http://schemas.microsoft.com/office/drawing/2014/main" id="{FD46077A-0D76-4639-8A2C-7314A0EEFB5B}"/>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A74923CC-B810-432D-BC62-BD3FCE93549A}"/>
              </a:ext>
            </a:extLst>
          </p:cNvPr>
          <p:cNvSpPr>
            <a:spLocks noGrp="1"/>
          </p:cNvSpPr>
          <p:nvPr>
            <p:ph type="sldNum" sz="quarter" idx="12"/>
          </p:nvPr>
        </p:nvSpPr>
        <p:spPr/>
        <p:txBody>
          <a:bodyPr/>
          <a:lstStyle/>
          <a:p>
            <a:fld id="{3F149924-B571-4347-B2D4-246315E1FC01}" type="slidenum">
              <a:rPr lang="de-DE" smtClean="0"/>
              <a:t>24</a:t>
            </a:fld>
            <a:endParaRPr lang="de-DE"/>
          </a:p>
        </p:txBody>
      </p:sp>
    </p:spTree>
    <p:extLst>
      <p:ext uri="{BB962C8B-B14F-4D97-AF65-F5344CB8AC3E}">
        <p14:creationId xmlns:p14="http://schemas.microsoft.com/office/powerpoint/2010/main" val="1781784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nhaltsplatzhalter 1">
            <a:extLst>
              <a:ext uri="{FF2B5EF4-FFF2-40B4-BE49-F238E27FC236}">
                <a16:creationId xmlns:a16="http://schemas.microsoft.com/office/drawing/2014/main" id="{589E7995-1A8F-46F1-85A7-A7B8E19D183B}"/>
              </a:ext>
            </a:extLst>
          </p:cNvPr>
          <p:cNvGraphicFramePr>
            <a:graphicFrameLocks noGrp="1"/>
          </p:cNvGraphicFramePr>
          <p:nvPr>
            <p:ph idx="1"/>
            <p:extLst>
              <p:ext uri="{D42A27DB-BD31-4B8C-83A1-F6EECF244321}">
                <p14:modId xmlns:p14="http://schemas.microsoft.com/office/powerpoint/2010/main" val="2587334567"/>
              </p:ext>
            </p:extLst>
          </p:nvPr>
        </p:nvGraphicFramePr>
        <p:xfrm>
          <a:off x="436098" y="98474"/>
          <a:ext cx="11071275" cy="6499274"/>
        </p:xfrm>
        <a:graphic>
          <a:graphicData uri="http://schemas.openxmlformats.org/drawingml/2006/table">
            <a:tbl>
              <a:tblPr firstRow="1" bandRow="1">
                <a:tableStyleId>{5C22544A-7EE6-4342-B048-85BDC9FD1C3A}</a:tableStyleId>
              </a:tblPr>
              <a:tblGrid>
                <a:gridCol w="1845212">
                  <a:extLst>
                    <a:ext uri="{9D8B030D-6E8A-4147-A177-3AD203B41FA5}">
                      <a16:colId xmlns:a16="http://schemas.microsoft.com/office/drawing/2014/main" val="2418486750"/>
                    </a:ext>
                  </a:extLst>
                </a:gridCol>
                <a:gridCol w="1676062">
                  <a:extLst>
                    <a:ext uri="{9D8B030D-6E8A-4147-A177-3AD203B41FA5}">
                      <a16:colId xmlns:a16="http://schemas.microsoft.com/office/drawing/2014/main" val="2272816553"/>
                    </a:ext>
                  </a:extLst>
                </a:gridCol>
                <a:gridCol w="1762243">
                  <a:extLst>
                    <a:ext uri="{9D8B030D-6E8A-4147-A177-3AD203B41FA5}">
                      <a16:colId xmlns:a16="http://schemas.microsoft.com/office/drawing/2014/main" val="962053183"/>
                    </a:ext>
                  </a:extLst>
                </a:gridCol>
                <a:gridCol w="1651856">
                  <a:extLst>
                    <a:ext uri="{9D8B030D-6E8A-4147-A177-3AD203B41FA5}">
                      <a16:colId xmlns:a16="http://schemas.microsoft.com/office/drawing/2014/main" val="2833350003"/>
                    </a:ext>
                  </a:extLst>
                </a:gridCol>
                <a:gridCol w="1772529">
                  <a:extLst>
                    <a:ext uri="{9D8B030D-6E8A-4147-A177-3AD203B41FA5}">
                      <a16:colId xmlns:a16="http://schemas.microsoft.com/office/drawing/2014/main" val="1916004727"/>
                    </a:ext>
                  </a:extLst>
                </a:gridCol>
                <a:gridCol w="2363373">
                  <a:extLst>
                    <a:ext uri="{9D8B030D-6E8A-4147-A177-3AD203B41FA5}">
                      <a16:colId xmlns:a16="http://schemas.microsoft.com/office/drawing/2014/main" val="1680223267"/>
                    </a:ext>
                  </a:extLst>
                </a:gridCol>
              </a:tblGrid>
              <a:tr h="1132594">
                <a:tc gridSpan="6">
                  <a:txBody>
                    <a:bodyPr/>
                    <a:lstStyle/>
                    <a:p>
                      <a:pPr algn="ctr"/>
                      <a:r>
                        <a:rPr lang="de-DE" sz="3200" dirty="0"/>
                        <a:t>Einkünfte aus Vermietung und Verpachtung</a:t>
                      </a:r>
                    </a:p>
                    <a:p>
                      <a:pPr algn="ctr"/>
                      <a:r>
                        <a:rPr lang="de-DE" sz="3200" dirty="0"/>
                        <a:t>Anlage 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345384908"/>
                  </a:ext>
                </a:extLst>
              </a:tr>
              <a:tr h="970795">
                <a:tc gridSpan="3">
                  <a:txBody>
                    <a:bodyPr/>
                    <a:lstStyle/>
                    <a:p>
                      <a:pPr algn="ctr"/>
                      <a:r>
                        <a:rPr lang="de-DE" b="1" dirty="0"/>
                        <a:t>Einnahmen</a:t>
                      </a:r>
                    </a:p>
                    <a:p>
                      <a:pPr marL="285750" indent="-285750" algn="l">
                        <a:buFont typeface="Arial" panose="020B0604020202020204" pitchFamily="34" charset="0"/>
                        <a:buChar char="•"/>
                      </a:pPr>
                      <a:r>
                        <a:rPr lang="de-DE" b="0" dirty="0"/>
                        <a:t>Mieteinnahmen</a:t>
                      </a:r>
                    </a:p>
                    <a:p>
                      <a:pPr marL="285750" indent="-285750" algn="l">
                        <a:buFont typeface="Arial" panose="020B0604020202020204" pitchFamily="34" charset="0"/>
                        <a:buChar char="•"/>
                      </a:pPr>
                      <a:r>
                        <a:rPr lang="de-DE" b="0" dirty="0"/>
                        <a:t>Umlagen (z.B. Müllabfuhrgebühr)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lang="de-DE" dirty="0"/>
                    </a:p>
                  </a:txBody>
                  <a:tcPr/>
                </a:tc>
                <a:tc hMerge="1">
                  <a:txBody>
                    <a:bodyPr/>
                    <a:lstStyle/>
                    <a:p>
                      <a:endParaRPr lang="de-DE" dirty="0"/>
                    </a:p>
                  </a:txBody>
                  <a:tcPr/>
                </a:tc>
                <a:tc gridSpan="3">
                  <a:txBody>
                    <a:bodyPr/>
                    <a:lstStyle/>
                    <a:p>
                      <a:pPr algn="ctr"/>
                      <a:r>
                        <a:rPr lang="de-DE" b="1" dirty="0"/>
                        <a:t>Werbungskosten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401923378"/>
                  </a:ext>
                </a:extLst>
              </a:tr>
              <a:tr h="679556">
                <a:tc gridSpan="2">
                  <a:txBody>
                    <a:bodyPr/>
                    <a:lstStyle/>
                    <a:p>
                      <a:pPr algn="ctr"/>
                      <a:r>
                        <a:rPr lang="de-DE" b="1" dirty="0"/>
                        <a:t>Erhaltungsaufwand</a:t>
                      </a:r>
                    </a:p>
                    <a:p>
                      <a:pPr algn="ctr"/>
                      <a:r>
                        <a:rPr lang="de-DE" b="1" dirty="0"/>
                        <a:t>Zinsen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de-DE" b="1" dirty="0"/>
                    </a:p>
                  </a:txBody>
                  <a:tcPr anchor="ctr">
                    <a:solidFill>
                      <a:schemeClr val="accent1">
                        <a:lumMod val="40000"/>
                        <a:lumOff val="60000"/>
                      </a:schemeClr>
                    </a:solidFill>
                  </a:tcPr>
                </a:tc>
                <a:tc>
                  <a:txBody>
                    <a:bodyPr/>
                    <a:lstStyle/>
                    <a:p>
                      <a:pPr algn="ctr"/>
                      <a:r>
                        <a:rPr lang="de-DE" b="1" dirty="0"/>
                        <a:t>Zinsen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3">
                  <a:txBody>
                    <a:bodyPr/>
                    <a:lstStyle/>
                    <a:p>
                      <a:pPr algn="ctr"/>
                      <a:r>
                        <a:rPr lang="de-DE" b="1" dirty="0"/>
                        <a:t>Absetzung für Abnutzung</a:t>
                      </a:r>
                    </a:p>
                    <a:p>
                      <a:pPr algn="l"/>
                      <a:r>
                        <a:rPr lang="de-DE" b="0" dirty="0"/>
                        <a:t>nach </a:t>
                      </a:r>
                    </a:p>
                    <a:p>
                      <a:pPr algn="l"/>
                      <a:r>
                        <a:rPr lang="de-DE" b="0" dirty="0"/>
                        <a:t>§7 Abs. 4 und 5 EStG </a:t>
                      </a:r>
                    </a:p>
                    <a:p>
                      <a:pPr algn="ctr"/>
                      <a:endParaRPr lang="de-DE"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3">
                  <a:txBody>
                    <a:bodyPr/>
                    <a:lstStyle/>
                    <a:p>
                      <a:pPr algn="ctr"/>
                      <a:r>
                        <a:rPr lang="de-DE" b="1" dirty="0"/>
                        <a:t>erhöhte Absetzung </a:t>
                      </a:r>
                      <a:r>
                        <a:rPr lang="de-DE" b="0" dirty="0"/>
                        <a:t>nach</a:t>
                      </a:r>
                    </a:p>
                    <a:p>
                      <a:pPr algn="l"/>
                      <a:r>
                        <a:rPr lang="de-DE" b="0" dirty="0"/>
                        <a:t>§7h EStG und</a:t>
                      </a:r>
                    </a:p>
                    <a:p>
                      <a:pPr algn="l"/>
                      <a:r>
                        <a:rPr lang="de-DE" b="0" dirty="0"/>
                        <a:t>§7i EStG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3">
                  <a:txBody>
                    <a:bodyPr/>
                    <a:lstStyle/>
                    <a:p>
                      <a:pPr algn="ctr"/>
                      <a:r>
                        <a:rPr lang="de-DE" b="1" dirty="0"/>
                        <a:t>andere Werbungs-kosten</a:t>
                      </a:r>
                    </a:p>
                    <a:p>
                      <a:pPr algn="l"/>
                      <a:r>
                        <a:rPr lang="de-DE" b="0" dirty="0"/>
                        <a:t>(z.B. Müllabfuhr, Straßenreinigung, Treppenbeleuchtung,</a:t>
                      </a:r>
                    </a:p>
                    <a:p>
                      <a:pPr algn="l"/>
                      <a:r>
                        <a:rPr lang="de-DE" b="0" dirty="0"/>
                        <a:t>Schornsteinfeger, </a:t>
                      </a:r>
                      <a:r>
                        <a:rPr lang="de-DE" b="0" dirty="0" err="1"/>
                        <a:t>Gebäudever</a:t>
                      </a:r>
                      <a:r>
                        <a:rPr lang="de-DE" b="0" dirty="0"/>
                        <a:t>-sicherung, Beiträge an Hausbesitzer-verein)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12082911"/>
                  </a:ext>
                </a:extLst>
              </a:tr>
              <a:tr h="1415744">
                <a:tc rowSpan="2">
                  <a:txBody>
                    <a:bodyPr/>
                    <a:lstStyle/>
                    <a:p>
                      <a:pPr algn="ctr"/>
                      <a:r>
                        <a:rPr lang="de-DE" b="1" dirty="0"/>
                        <a:t>laufende Instandhaltung</a:t>
                      </a:r>
                    </a:p>
                    <a:p>
                      <a:pPr algn="l"/>
                      <a:r>
                        <a:rPr lang="de-DE" b="0" dirty="0"/>
                        <a:t>(z.B. Fenster-reparatur)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de-DE" b="1" dirty="0"/>
                        <a:t>Instand-setzung</a:t>
                      </a:r>
                    </a:p>
                    <a:p>
                      <a:pPr algn="l"/>
                      <a:r>
                        <a:rPr lang="de-DE" b="0" dirty="0"/>
                        <a:t>(Nachholung </a:t>
                      </a:r>
                      <a:r>
                        <a:rPr lang="de-DE" b="0" dirty="0" err="1"/>
                        <a:t>zurückge-stellter</a:t>
                      </a:r>
                      <a:r>
                        <a:rPr lang="de-DE" b="0" dirty="0"/>
                        <a:t> </a:t>
                      </a:r>
                      <a:r>
                        <a:rPr lang="de-DE" b="1" dirty="0"/>
                        <a:t>Instand-haltung)</a:t>
                      </a:r>
                      <a:endParaRPr lang="de-DE"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b="1" dirty="0" err="1"/>
                        <a:t>Geldbe</a:t>
                      </a:r>
                      <a:r>
                        <a:rPr lang="de-DE" b="1" dirty="0"/>
                        <a:t>-schaffungs-kosten</a:t>
                      </a:r>
                    </a:p>
                    <a:p>
                      <a:pPr algn="l"/>
                      <a:r>
                        <a:rPr lang="de-DE" b="0" dirty="0"/>
                        <a:t>(z.B. Damnum)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tc>
                <a:tc vMerge="1">
                  <a:txBody>
                    <a:bodyPr/>
                    <a:lstStyle/>
                    <a:p>
                      <a:endParaRPr lang="de-DE" dirty="0"/>
                    </a:p>
                  </a:txBody>
                  <a:tcPr/>
                </a:tc>
                <a:tc vMerge="1">
                  <a:txBody>
                    <a:bodyPr/>
                    <a:lstStyle/>
                    <a:p>
                      <a:endParaRPr lang="de-DE" dirty="0"/>
                    </a:p>
                  </a:txBody>
                  <a:tcPr/>
                </a:tc>
                <a:extLst>
                  <a:ext uri="{0D108BD9-81ED-4DB2-BD59-A6C34878D82A}">
                    <a16:rowId xmlns:a16="http://schemas.microsoft.com/office/drawing/2014/main" val="4024728947"/>
                  </a:ext>
                </a:extLst>
              </a:tr>
              <a:tr h="2300585">
                <a:tc vMerge="1">
                  <a:txBody>
                    <a:bodyPr/>
                    <a:lstStyle/>
                    <a:p>
                      <a:endParaRPr lang="de-DE" dirty="0"/>
                    </a:p>
                  </a:txBody>
                  <a:tcPr/>
                </a:tc>
                <a:tc vMerge="1">
                  <a:txBody>
                    <a:bodyPr/>
                    <a:lstStyle/>
                    <a:p>
                      <a:endParaRPr lang="de-DE" dirty="0"/>
                    </a:p>
                  </a:txBody>
                  <a:tcPr/>
                </a:tc>
                <a:tc>
                  <a:txBody>
                    <a:bodyPr/>
                    <a:lstStyle/>
                    <a:p>
                      <a:pPr algn="ctr"/>
                      <a:r>
                        <a:rPr lang="de-DE" b="1" dirty="0"/>
                        <a:t>Abschluss-gebühr</a:t>
                      </a:r>
                    </a:p>
                    <a:p>
                      <a:pPr algn="l"/>
                      <a:r>
                        <a:rPr lang="de-DE" b="0" dirty="0"/>
                        <a:t>eines </a:t>
                      </a:r>
                      <a:r>
                        <a:rPr lang="de-DE" b="0" dirty="0" err="1"/>
                        <a:t>Bausparver-trags</a:t>
                      </a:r>
                      <a:endParaRPr lang="de-DE"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de-DE" dirty="0"/>
                    </a:p>
                  </a:txBody>
                  <a:tcPr/>
                </a:tc>
                <a:tc vMerge="1">
                  <a:txBody>
                    <a:bodyPr/>
                    <a:lstStyle/>
                    <a:p>
                      <a:endParaRPr lang="de-DE" dirty="0"/>
                    </a:p>
                  </a:txBody>
                  <a:tcPr/>
                </a:tc>
                <a:tc vMerge="1">
                  <a:txBody>
                    <a:bodyPr/>
                    <a:lstStyle/>
                    <a:p>
                      <a:endParaRPr lang="de-DE" dirty="0"/>
                    </a:p>
                  </a:txBody>
                  <a:tcPr/>
                </a:tc>
                <a:extLst>
                  <a:ext uri="{0D108BD9-81ED-4DB2-BD59-A6C34878D82A}">
                    <a16:rowId xmlns:a16="http://schemas.microsoft.com/office/drawing/2014/main" val="1524984149"/>
                  </a:ext>
                </a:extLst>
              </a:tr>
            </a:tbl>
          </a:graphicData>
        </a:graphic>
      </p:graphicFrame>
      <p:sp>
        <p:nvSpPr>
          <p:cNvPr id="3" name="Fußzeilenplatzhalter 2">
            <a:extLst>
              <a:ext uri="{FF2B5EF4-FFF2-40B4-BE49-F238E27FC236}">
                <a16:creationId xmlns:a16="http://schemas.microsoft.com/office/drawing/2014/main" id="{9DD64657-F5E2-4248-BA43-338D61A7121C}"/>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A98453BF-AF7D-41D9-A359-63555B811287}"/>
              </a:ext>
            </a:extLst>
          </p:cNvPr>
          <p:cNvSpPr>
            <a:spLocks noGrp="1"/>
          </p:cNvSpPr>
          <p:nvPr>
            <p:ph type="sldNum" sz="quarter" idx="12"/>
          </p:nvPr>
        </p:nvSpPr>
        <p:spPr/>
        <p:txBody>
          <a:bodyPr/>
          <a:lstStyle/>
          <a:p>
            <a:fld id="{3F149924-B571-4347-B2D4-246315E1FC01}" type="slidenum">
              <a:rPr lang="de-DE" smtClean="0"/>
              <a:t>25</a:t>
            </a:fld>
            <a:endParaRPr lang="de-DE"/>
          </a:p>
        </p:txBody>
      </p:sp>
    </p:spTree>
    <p:extLst>
      <p:ext uri="{BB962C8B-B14F-4D97-AF65-F5344CB8AC3E}">
        <p14:creationId xmlns:p14="http://schemas.microsoft.com/office/powerpoint/2010/main" val="921553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4A054-AC6C-4DDD-AEC2-507ED5CBE45B}"/>
              </a:ext>
            </a:extLst>
          </p:cNvPr>
          <p:cNvSpPr>
            <a:spLocks noGrp="1"/>
          </p:cNvSpPr>
          <p:nvPr>
            <p:ph type="title"/>
          </p:nvPr>
        </p:nvSpPr>
        <p:spPr/>
        <p:txBody>
          <a:bodyPr/>
          <a:lstStyle/>
          <a:p>
            <a:r>
              <a:rPr lang="de-DE" dirty="0"/>
              <a:t>Renten und andere Leistungen</a:t>
            </a:r>
            <a:br>
              <a:rPr lang="de-DE" dirty="0"/>
            </a:br>
            <a:r>
              <a:rPr lang="de-DE" dirty="0"/>
              <a:t>	Anlage R</a:t>
            </a:r>
          </a:p>
        </p:txBody>
      </p:sp>
      <p:sp>
        <p:nvSpPr>
          <p:cNvPr id="3" name="Inhaltsplatzhalter 2">
            <a:extLst>
              <a:ext uri="{FF2B5EF4-FFF2-40B4-BE49-F238E27FC236}">
                <a16:creationId xmlns:a16="http://schemas.microsoft.com/office/drawing/2014/main" id="{4BB94D1C-8A34-4073-90AD-DAD229AAC8CC}"/>
              </a:ext>
            </a:extLst>
          </p:cNvPr>
          <p:cNvSpPr>
            <a:spLocks noGrp="1"/>
          </p:cNvSpPr>
          <p:nvPr>
            <p:ph idx="1"/>
          </p:nvPr>
        </p:nvSpPr>
        <p:spPr>
          <a:xfrm>
            <a:off x="677334" y="1938633"/>
            <a:ext cx="9240389" cy="4380887"/>
          </a:xfrm>
        </p:spPr>
        <p:txBody>
          <a:bodyPr/>
          <a:lstStyle/>
          <a:p>
            <a:r>
              <a:rPr lang="de-DE" dirty="0"/>
              <a:t>RENTNER </a:t>
            </a:r>
            <a:r>
              <a:rPr lang="de-DE" b="1" dirty="0"/>
              <a:t>MÜSSEN</a:t>
            </a:r>
            <a:r>
              <a:rPr lang="de-DE" dirty="0"/>
              <a:t> DIE ANLAGE R AUSFÜLLEN</a:t>
            </a:r>
          </a:p>
          <a:p>
            <a:endParaRPr lang="de-DE" dirty="0"/>
          </a:p>
          <a:p>
            <a:r>
              <a:rPr lang="de-DE" dirty="0"/>
              <a:t>Teil der zu verteuernde Rente steigt Jahr für Jahr um 2 %</a:t>
            </a:r>
          </a:p>
          <a:p>
            <a:endParaRPr lang="de-DE" dirty="0"/>
          </a:p>
          <a:p>
            <a:r>
              <a:rPr lang="de-DE" dirty="0"/>
              <a:t>Begünstigtste von:</a:t>
            </a:r>
          </a:p>
          <a:p>
            <a:pPr lvl="1"/>
            <a:r>
              <a:rPr lang="de-DE" dirty="0"/>
              <a:t>Versorgungsleistungen</a:t>
            </a:r>
          </a:p>
          <a:p>
            <a:pPr lvl="1"/>
            <a:r>
              <a:rPr lang="de-DE" dirty="0"/>
              <a:t>Erwerbsunfähigkeits- oder</a:t>
            </a:r>
          </a:p>
          <a:p>
            <a:pPr lvl="1"/>
            <a:r>
              <a:rPr lang="de-DE" dirty="0"/>
              <a:t>Berufsunfähigkeitsrente</a:t>
            </a:r>
          </a:p>
          <a:p>
            <a:pPr lvl="1"/>
            <a:r>
              <a:rPr lang="de-DE" dirty="0"/>
              <a:t>Ähnliche Einnahmen</a:t>
            </a:r>
          </a:p>
          <a:p>
            <a:pPr lvl="2"/>
            <a:r>
              <a:rPr lang="de-DE" dirty="0"/>
              <a:t>nicht aus erarbeitetem Einkommen</a:t>
            </a:r>
          </a:p>
          <a:p>
            <a:pPr lvl="1"/>
            <a:endParaRPr lang="de-DE" dirty="0"/>
          </a:p>
          <a:p>
            <a:endParaRPr lang="de-DE" dirty="0"/>
          </a:p>
          <a:p>
            <a:endParaRPr lang="de-DE" dirty="0"/>
          </a:p>
        </p:txBody>
      </p:sp>
      <p:sp>
        <p:nvSpPr>
          <p:cNvPr id="4" name="Fußzeilenplatzhalter 3">
            <a:extLst>
              <a:ext uri="{FF2B5EF4-FFF2-40B4-BE49-F238E27FC236}">
                <a16:creationId xmlns:a16="http://schemas.microsoft.com/office/drawing/2014/main" id="{CFAF09C3-4F27-4B0D-9B19-874780D4C152}"/>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37622376-07AD-4D0A-8B2B-18C3C114FC31}"/>
              </a:ext>
            </a:extLst>
          </p:cNvPr>
          <p:cNvSpPr>
            <a:spLocks noGrp="1"/>
          </p:cNvSpPr>
          <p:nvPr>
            <p:ph type="sldNum" sz="quarter" idx="12"/>
          </p:nvPr>
        </p:nvSpPr>
        <p:spPr/>
        <p:txBody>
          <a:bodyPr/>
          <a:lstStyle/>
          <a:p>
            <a:fld id="{3F149924-B571-4347-B2D4-246315E1FC01}" type="slidenum">
              <a:rPr lang="de-DE" smtClean="0"/>
              <a:t>26</a:t>
            </a:fld>
            <a:endParaRPr lang="de-DE"/>
          </a:p>
        </p:txBody>
      </p:sp>
    </p:spTree>
    <p:extLst>
      <p:ext uri="{BB962C8B-B14F-4D97-AF65-F5344CB8AC3E}">
        <p14:creationId xmlns:p14="http://schemas.microsoft.com/office/powerpoint/2010/main" val="3077014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E17FDF-DA43-4F8D-A84A-CD9A416218B4}"/>
              </a:ext>
            </a:extLst>
          </p:cNvPr>
          <p:cNvSpPr>
            <a:spLocks noGrp="1"/>
          </p:cNvSpPr>
          <p:nvPr>
            <p:ph type="title"/>
          </p:nvPr>
        </p:nvSpPr>
        <p:spPr/>
        <p:txBody>
          <a:bodyPr/>
          <a:lstStyle/>
          <a:p>
            <a:r>
              <a:rPr lang="de-DE" dirty="0"/>
              <a:t>Sonstige Einkünfte</a:t>
            </a:r>
            <a:br>
              <a:rPr lang="de-DE" dirty="0"/>
            </a:br>
            <a:r>
              <a:rPr lang="de-DE" dirty="0"/>
              <a:t>	Anlage SO</a:t>
            </a:r>
          </a:p>
        </p:txBody>
      </p:sp>
      <p:sp>
        <p:nvSpPr>
          <p:cNvPr id="3" name="Inhaltsplatzhalter 2">
            <a:extLst>
              <a:ext uri="{FF2B5EF4-FFF2-40B4-BE49-F238E27FC236}">
                <a16:creationId xmlns:a16="http://schemas.microsoft.com/office/drawing/2014/main" id="{FFCE43EC-3BE2-47C3-8DDB-0D46E6601A6A}"/>
              </a:ext>
            </a:extLst>
          </p:cNvPr>
          <p:cNvSpPr>
            <a:spLocks noGrp="1"/>
          </p:cNvSpPr>
          <p:nvPr>
            <p:ph idx="1"/>
          </p:nvPr>
        </p:nvSpPr>
        <p:spPr>
          <a:xfrm>
            <a:off x="677334" y="2117969"/>
            <a:ext cx="9352931" cy="4217182"/>
          </a:xfrm>
        </p:spPr>
        <p:txBody>
          <a:bodyPr>
            <a:normAutofit/>
          </a:bodyPr>
          <a:lstStyle/>
          <a:p>
            <a:r>
              <a:rPr lang="de-DE" dirty="0"/>
              <a:t>erhaltene Unterhaltszahlungen und Spekulationsgewinne</a:t>
            </a:r>
          </a:p>
          <a:p>
            <a:pPr marL="0" indent="0">
              <a:buNone/>
            </a:pPr>
            <a:endParaRPr lang="de-DE" dirty="0"/>
          </a:p>
          <a:p>
            <a:r>
              <a:rPr lang="de-DE" dirty="0"/>
              <a:t>vom geschiedenen oder dauernd getrennt lebenden Ehegatten/Lebenspartner Unterhalt erhalten</a:t>
            </a:r>
          </a:p>
          <a:p>
            <a:pPr lvl="1"/>
            <a:r>
              <a:rPr lang="de-DE" dirty="0"/>
              <a:t>Kranken- oder Pflegeversicherungsbeiträge wurden gezahlt und Versteuerung wurde              zugestimmt</a:t>
            </a:r>
          </a:p>
          <a:p>
            <a:endParaRPr lang="de-DE" dirty="0"/>
          </a:p>
          <a:p>
            <a:r>
              <a:rPr lang="de-DE" dirty="0"/>
              <a:t>Einkünfte aus sonstigen Leistungen von über 255 EUR/</a:t>
            </a:r>
            <a:r>
              <a:rPr lang="de-DE" dirty="0" err="1"/>
              <a:t>Ano</a:t>
            </a:r>
            <a:r>
              <a:rPr lang="de-DE" dirty="0"/>
              <a:t> </a:t>
            </a:r>
          </a:p>
          <a:p>
            <a:endParaRPr lang="de-DE" dirty="0"/>
          </a:p>
          <a:p>
            <a:r>
              <a:rPr lang="de-DE" dirty="0"/>
              <a:t>private Wirtschaftsgüter die kurz in Besitz waren, verkauft und &gt; 599 EUR (je Ehegatte) einbrachten</a:t>
            </a:r>
          </a:p>
          <a:p>
            <a:endParaRPr lang="de-DE" dirty="0"/>
          </a:p>
        </p:txBody>
      </p:sp>
      <p:sp>
        <p:nvSpPr>
          <p:cNvPr id="4" name="Fußzeilenplatzhalter 3">
            <a:extLst>
              <a:ext uri="{FF2B5EF4-FFF2-40B4-BE49-F238E27FC236}">
                <a16:creationId xmlns:a16="http://schemas.microsoft.com/office/drawing/2014/main" id="{564ED219-4D7E-4504-8FEF-749A2ABB8740}"/>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D3B2BE2C-B1A2-4271-8F25-7D166281C0F9}"/>
              </a:ext>
            </a:extLst>
          </p:cNvPr>
          <p:cNvSpPr>
            <a:spLocks noGrp="1"/>
          </p:cNvSpPr>
          <p:nvPr>
            <p:ph type="sldNum" sz="quarter" idx="12"/>
          </p:nvPr>
        </p:nvSpPr>
        <p:spPr/>
        <p:txBody>
          <a:bodyPr/>
          <a:lstStyle/>
          <a:p>
            <a:fld id="{3F149924-B571-4347-B2D4-246315E1FC01}" type="slidenum">
              <a:rPr lang="de-DE" smtClean="0"/>
              <a:t>27</a:t>
            </a:fld>
            <a:endParaRPr lang="de-DE"/>
          </a:p>
        </p:txBody>
      </p:sp>
    </p:spTree>
    <p:extLst>
      <p:ext uri="{BB962C8B-B14F-4D97-AF65-F5344CB8AC3E}">
        <p14:creationId xmlns:p14="http://schemas.microsoft.com/office/powerpoint/2010/main" val="3171902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E51789-FFB8-4F0D-8051-238759C80A74}"/>
              </a:ext>
            </a:extLst>
          </p:cNvPr>
          <p:cNvSpPr>
            <a:spLocks noGrp="1"/>
          </p:cNvSpPr>
          <p:nvPr>
            <p:ph type="title"/>
          </p:nvPr>
        </p:nvSpPr>
        <p:spPr/>
        <p:txBody>
          <a:bodyPr/>
          <a:lstStyle/>
          <a:p>
            <a:r>
              <a:rPr lang="de-DE" dirty="0"/>
              <a:t>Haushaltsnahe Aufwendungen</a:t>
            </a:r>
            <a:br>
              <a:rPr lang="de-DE" dirty="0"/>
            </a:br>
            <a:r>
              <a:rPr lang="de-DE" dirty="0"/>
              <a:t>	Mantelbogen ab Zeile 69</a:t>
            </a:r>
          </a:p>
        </p:txBody>
      </p:sp>
      <p:sp>
        <p:nvSpPr>
          <p:cNvPr id="3" name="Inhaltsplatzhalter 2">
            <a:extLst>
              <a:ext uri="{FF2B5EF4-FFF2-40B4-BE49-F238E27FC236}">
                <a16:creationId xmlns:a16="http://schemas.microsoft.com/office/drawing/2014/main" id="{D4187808-F86D-4FCA-A8C2-262758995D85}"/>
              </a:ext>
            </a:extLst>
          </p:cNvPr>
          <p:cNvSpPr>
            <a:spLocks noGrp="1"/>
          </p:cNvSpPr>
          <p:nvPr>
            <p:ph idx="1"/>
          </p:nvPr>
        </p:nvSpPr>
        <p:spPr>
          <a:xfrm>
            <a:off x="677334" y="1930401"/>
            <a:ext cx="8596668" cy="4110962"/>
          </a:xfrm>
        </p:spPr>
        <p:txBody>
          <a:bodyPr/>
          <a:lstStyle/>
          <a:p>
            <a:pPr marL="0" indent="0">
              <a:buNone/>
            </a:pPr>
            <a:endParaRPr lang="de-DE" dirty="0"/>
          </a:p>
          <a:p>
            <a:r>
              <a:rPr lang="de-DE" dirty="0"/>
              <a:t>    20% der Aufwendungen, maximal 510€ für geringfügig beschäftigte Haushaltshilfen</a:t>
            </a:r>
          </a:p>
          <a:p>
            <a:endParaRPr lang="de-DE" dirty="0"/>
          </a:p>
          <a:p>
            <a:r>
              <a:rPr lang="de-DE" dirty="0"/>
              <a:t>    20% der gesamten begünstigten Aufwendungen, maximal 4.000€ für sozialversicherungspflichtige Haushaltshilfen, haushaltsnahe Dienstleistungen, haushaltsnahe Pflege- und Betreuungsleistungen, Unterbringung im Heim oder dauerhafte Pflege</a:t>
            </a:r>
          </a:p>
          <a:p>
            <a:endParaRPr lang="de-DE" dirty="0"/>
          </a:p>
          <a:p>
            <a:r>
              <a:rPr lang="de-DE" dirty="0"/>
              <a:t>    20% der Ausgaben (keine Materialkosten), maximal 1.200€ für Handwerkerleistungen</a:t>
            </a:r>
          </a:p>
          <a:p>
            <a:endParaRPr lang="de-DE" dirty="0"/>
          </a:p>
        </p:txBody>
      </p:sp>
      <p:sp>
        <p:nvSpPr>
          <p:cNvPr id="4" name="Fußzeilenplatzhalter 3">
            <a:extLst>
              <a:ext uri="{FF2B5EF4-FFF2-40B4-BE49-F238E27FC236}">
                <a16:creationId xmlns:a16="http://schemas.microsoft.com/office/drawing/2014/main" id="{065177DF-2473-47B8-883F-0B4BE2B42C9F}"/>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F692D8A6-692D-4614-B1EE-B803F8B1387F}"/>
              </a:ext>
            </a:extLst>
          </p:cNvPr>
          <p:cNvSpPr>
            <a:spLocks noGrp="1"/>
          </p:cNvSpPr>
          <p:nvPr>
            <p:ph type="sldNum" sz="quarter" idx="12"/>
          </p:nvPr>
        </p:nvSpPr>
        <p:spPr/>
        <p:txBody>
          <a:bodyPr/>
          <a:lstStyle/>
          <a:p>
            <a:fld id="{3F149924-B571-4347-B2D4-246315E1FC01}" type="slidenum">
              <a:rPr lang="de-DE" smtClean="0"/>
              <a:t>28</a:t>
            </a:fld>
            <a:endParaRPr lang="de-DE"/>
          </a:p>
        </p:txBody>
      </p:sp>
    </p:spTree>
    <p:extLst>
      <p:ext uri="{BB962C8B-B14F-4D97-AF65-F5344CB8AC3E}">
        <p14:creationId xmlns:p14="http://schemas.microsoft.com/office/powerpoint/2010/main" val="1739996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C58C2B-1BE4-445C-8E67-F013FA581A02}"/>
              </a:ext>
            </a:extLst>
          </p:cNvPr>
          <p:cNvSpPr>
            <a:spLocks noGrp="1"/>
          </p:cNvSpPr>
          <p:nvPr>
            <p:ph type="title"/>
          </p:nvPr>
        </p:nvSpPr>
        <p:spPr>
          <a:xfrm>
            <a:off x="276666" y="365760"/>
            <a:ext cx="8997336" cy="2602523"/>
          </a:xfrm>
        </p:spPr>
        <p:txBody>
          <a:bodyPr>
            <a:normAutofit/>
          </a:bodyPr>
          <a:lstStyle/>
          <a:p>
            <a:r>
              <a:rPr lang="de-DE" sz="2400" dirty="0"/>
              <a:t>Sonderausgaben</a:t>
            </a:r>
            <a:br>
              <a:rPr lang="de-DE" sz="2400" dirty="0"/>
            </a:br>
            <a:r>
              <a:rPr lang="de-DE" sz="2400" dirty="0"/>
              <a:t>	Mantelbogen</a:t>
            </a:r>
            <a:br>
              <a:rPr lang="de-DE" sz="2400" dirty="0"/>
            </a:br>
            <a:r>
              <a:rPr lang="de-DE" sz="2400" dirty="0"/>
              <a:t>	Angaben zu Vorsorgeaufwendungen</a:t>
            </a:r>
            <a:br>
              <a:rPr lang="de-DE" sz="2400" dirty="0"/>
            </a:br>
            <a:r>
              <a:rPr lang="de-DE" sz="2400" dirty="0"/>
              <a:t>	</a:t>
            </a:r>
            <a:r>
              <a:rPr lang="de-DE" sz="2400" dirty="0" err="1"/>
              <a:t>Altervorsorgebeiträge</a:t>
            </a:r>
            <a:r>
              <a:rPr lang="de-DE" sz="2400" dirty="0"/>
              <a:t> als Sonderausgaben</a:t>
            </a:r>
            <a:br>
              <a:rPr lang="de-DE" sz="2400" dirty="0"/>
            </a:br>
            <a:endParaRPr lang="de-DE" sz="2400" dirty="0"/>
          </a:p>
        </p:txBody>
      </p:sp>
      <p:pic>
        <p:nvPicPr>
          <p:cNvPr id="5" name="Inhaltsplatzhalter 4">
            <a:extLst>
              <a:ext uri="{FF2B5EF4-FFF2-40B4-BE49-F238E27FC236}">
                <a16:creationId xmlns:a16="http://schemas.microsoft.com/office/drawing/2014/main" id="{3E162F55-2012-4BA2-BDD2-B0E43FB8DB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38425" y="153823"/>
            <a:ext cx="5176909" cy="6550354"/>
          </a:xfrm>
        </p:spPr>
      </p:pic>
      <p:sp>
        <p:nvSpPr>
          <p:cNvPr id="3" name="Fußzeilenplatzhalter 2">
            <a:extLst>
              <a:ext uri="{FF2B5EF4-FFF2-40B4-BE49-F238E27FC236}">
                <a16:creationId xmlns:a16="http://schemas.microsoft.com/office/drawing/2014/main" id="{DB8CBE59-B1CA-426C-822A-296F12A9DDE0}"/>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53EC0F92-D7EB-4E78-A8D2-A056426E341F}"/>
              </a:ext>
            </a:extLst>
          </p:cNvPr>
          <p:cNvSpPr>
            <a:spLocks noGrp="1"/>
          </p:cNvSpPr>
          <p:nvPr>
            <p:ph type="sldNum" sz="quarter" idx="12"/>
          </p:nvPr>
        </p:nvSpPr>
        <p:spPr/>
        <p:txBody>
          <a:bodyPr/>
          <a:lstStyle/>
          <a:p>
            <a:fld id="{3F149924-B571-4347-B2D4-246315E1FC01}" type="slidenum">
              <a:rPr lang="de-DE" smtClean="0"/>
              <a:t>29</a:t>
            </a:fld>
            <a:endParaRPr lang="de-DE"/>
          </a:p>
        </p:txBody>
      </p:sp>
    </p:spTree>
    <p:extLst>
      <p:ext uri="{BB962C8B-B14F-4D97-AF65-F5344CB8AC3E}">
        <p14:creationId xmlns:p14="http://schemas.microsoft.com/office/powerpoint/2010/main" val="125128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2B0B2-BDD2-46FF-A0DC-27A36973F46E}"/>
              </a:ext>
            </a:extLst>
          </p:cNvPr>
          <p:cNvSpPr>
            <a:spLocks noGrp="1"/>
          </p:cNvSpPr>
          <p:nvPr>
            <p:ph type="title"/>
          </p:nvPr>
        </p:nvSpPr>
        <p:spPr/>
        <p:txBody>
          <a:bodyPr/>
          <a:lstStyle/>
          <a:p>
            <a:r>
              <a:rPr lang="de-DE" dirty="0"/>
              <a:t>Steuererklärung</a:t>
            </a:r>
          </a:p>
        </p:txBody>
      </p:sp>
      <p:sp>
        <p:nvSpPr>
          <p:cNvPr id="3" name="Inhaltsplatzhalter 2">
            <a:extLst>
              <a:ext uri="{FF2B5EF4-FFF2-40B4-BE49-F238E27FC236}">
                <a16:creationId xmlns:a16="http://schemas.microsoft.com/office/drawing/2014/main" id="{DE3133E2-0F61-41CB-9ADE-61258EFB4C6D}"/>
              </a:ext>
            </a:extLst>
          </p:cNvPr>
          <p:cNvSpPr>
            <a:spLocks noGrp="1"/>
          </p:cNvSpPr>
          <p:nvPr>
            <p:ph idx="1"/>
          </p:nvPr>
        </p:nvSpPr>
        <p:spPr/>
        <p:txBody>
          <a:bodyPr/>
          <a:lstStyle/>
          <a:p>
            <a:r>
              <a:rPr lang="de-DE" dirty="0"/>
              <a:t>Abrechnung mit dem Finanzamt</a:t>
            </a:r>
          </a:p>
          <a:p>
            <a:endParaRPr lang="de-DE" dirty="0"/>
          </a:p>
          <a:p>
            <a:r>
              <a:rPr lang="de-DE" dirty="0"/>
              <a:t>Chance ein Teil des Gehalts zurückzuholen</a:t>
            </a:r>
          </a:p>
          <a:p>
            <a:pPr lvl="1"/>
            <a:r>
              <a:rPr lang="de-DE" dirty="0"/>
              <a:t>denn, Finanzamt berücksichtigt abzugsfähige Kosten nicht</a:t>
            </a:r>
          </a:p>
          <a:p>
            <a:pPr lvl="1"/>
            <a:endParaRPr lang="de-DE" dirty="0"/>
          </a:p>
          <a:p>
            <a:r>
              <a:rPr lang="de-DE" dirty="0"/>
              <a:t>einige Freibeträge und Pauschbeträge rechnet Finanzamt bei Steuererklärung automatisch an</a:t>
            </a:r>
          </a:p>
          <a:p>
            <a:endParaRPr lang="de-DE" dirty="0"/>
          </a:p>
          <a:p>
            <a:r>
              <a:rPr lang="de-DE" dirty="0"/>
              <a:t>andere Kosten müssen nachgewiesen werden</a:t>
            </a:r>
          </a:p>
        </p:txBody>
      </p:sp>
      <p:sp>
        <p:nvSpPr>
          <p:cNvPr id="4" name="Fußzeilenplatzhalter 3">
            <a:extLst>
              <a:ext uri="{FF2B5EF4-FFF2-40B4-BE49-F238E27FC236}">
                <a16:creationId xmlns:a16="http://schemas.microsoft.com/office/drawing/2014/main" id="{F9E12323-3626-493E-B107-52FA1DC2C05E}"/>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0404217B-E863-4805-B298-292F580F14B9}"/>
              </a:ext>
            </a:extLst>
          </p:cNvPr>
          <p:cNvSpPr>
            <a:spLocks noGrp="1"/>
          </p:cNvSpPr>
          <p:nvPr>
            <p:ph type="sldNum" sz="quarter" idx="12"/>
          </p:nvPr>
        </p:nvSpPr>
        <p:spPr/>
        <p:txBody>
          <a:bodyPr/>
          <a:lstStyle/>
          <a:p>
            <a:fld id="{3F149924-B571-4347-B2D4-246315E1FC01}" type="slidenum">
              <a:rPr lang="de-DE" smtClean="0"/>
              <a:t>3</a:t>
            </a:fld>
            <a:endParaRPr lang="de-DE"/>
          </a:p>
        </p:txBody>
      </p:sp>
    </p:spTree>
    <p:extLst>
      <p:ext uri="{BB962C8B-B14F-4D97-AF65-F5344CB8AC3E}">
        <p14:creationId xmlns:p14="http://schemas.microsoft.com/office/powerpoint/2010/main" val="153903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F8FAED-EEB8-45BE-B237-51D37A8CB6F8}"/>
              </a:ext>
            </a:extLst>
          </p:cNvPr>
          <p:cNvSpPr>
            <a:spLocks noGrp="1"/>
          </p:cNvSpPr>
          <p:nvPr>
            <p:ph type="title"/>
          </p:nvPr>
        </p:nvSpPr>
        <p:spPr/>
        <p:txBody>
          <a:bodyPr/>
          <a:lstStyle/>
          <a:p>
            <a:r>
              <a:rPr lang="de-DE" dirty="0"/>
              <a:t>Außergewöhnliche Belastungen</a:t>
            </a:r>
            <a:br>
              <a:rPr lang="de-DE" dirty="0"/>
            </a:br>
            <a:r>
              <a:rPr lang="de-DE" dirty="0"/>
              <a:t>	Mantelbogen ab Zeile 61</a:t>
            </a:r>
          </a:p>
        </p:txBody>
      </p:sp>
      <p:sp>
        <p:nvSpPr>
          <p:cNvPr id="3" name="Inhaltsplatzhalter 2">
            <a:extLst>
              <a:ext uri="{FF2B5EF4-FFF2-40B4-BE49-F238E27FC236}">
                <a16:creationId xmlns:a16="http://schemas.microsoft.com/office/drawing/2014/main" id="{6BB6803F-6A88-4489-A517-07DC9F2F9E48}"/>
              </a:ext>
            </a:extLst>
          </p:cNvPr>
          <p:cNvSpPr>
            <a:spLocks noGrp="1"/>
          </p:cNvSpPr>
          <p:nvPr>
            <p:ph idx="1"/>
          </p:nvPr>
        </p:nvSpPr>
        <p:spPr>
          <a:xfrm>
            <a:off x="677334" y="2426677"/>
            <a:ext cx="9985977" cy="4431323"/>
          </a:xfrm>
        </p:spPr>
        <p:txBody>
          <a:bodyPr/>
          <a:lstStyle/>
          <a:p>
            <a:r>
              <a:rPr lang="de-DE" dirty="0"/>
              <a:t>Krankheit</a:t>
            </a:r>
          </a:p>
          <a:p>
            <a:r>
              <a:rPr lang="de-DE" dirty="0"/>
              <a:t>Beerdigung</a:t>
            </a:r>
          </a:p>
          <a:p>
            <a:r>
              <a:rPr lang="de-DE" dirty="0"/>
              <a:t>Pflegekosten</a:t>
            </a:r>
          </a:p>
          <a:p>
            <a:r>
              <a:rPr lang="de-DE" dirty="0"/>
              <a:t>Kuraufenthalte</a:t>
            </a:r>
          </a:p>
          <a:p>
            <a:r>
              <a:rPr lang="de-DE" dirty="0"/>
              <a:t>ayurvedische Behandlung</a:t>
            </a:r>
          </a:p>
          <a:p>
            <a:r>
              <a:rPr lang="de-DE" dirty="0"/>
              <a:t>medizinische Hilfsmittel</a:t>
            </a:r>
          </a:p>
          <a:p>
            <a:r>
              <a:rPr lang="de-DE" dirty="0"/>
              <a:t>Unterhalt</a:t>
            </a:r>
          </a:p>
          <a:p>
            <a:endParaRPr lang="de-DE" dirty="0"/>
          </a:p>
          <a:p>
            <a:endParaRPr lang="de-DE" dirty="0"/>
          </a:p>
          <a:p>
            <a:endParaRPr lang="de-DE" dirty="0"/>
          </a:p>
        </p:txBody>
      </p:sp>
      <p:sp>
        <p:nvSpPr>
          <p:cNvPr id="4" name="Fußzeilenplatzhalter 3">
            <a:extLst>
              <a:ext uri="{FF2B5EF4-FFF2-40B4-BE49-F238E27FC236}">
                <a16:creationId xmlns:a16="http://schemas.microsoft.com/office/drawing/2014/main" id="{EA8D9996-DBEB-491B-8C4D-DF48D16A82C6}"/>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60098920-F2DA-41B5-AA56-5885C9F8DDB8}"/>
              </a:ext>
            </a:extLst>
          </p:cNvPr>
          <p:cNvSpPr>
            <a:spLocks noGrp="1"/>
          </p:cNvSpPr>
          <p:nvPr>
            <p:ph type="sldNum" sz="quarter" idx="12"/>
          </p:nvPr>
        </p:nvSpPr>
        <p:spPr/>
        <p:txBody>
          <a:bodyPr/>
          <a:lstStyle/>
          <a:p>
            <a:fld id="{3F149924-B571-4347-B2D4-246315E1FC01}" type="slidenum">
              <a:rPr lang="de-DE" smtClean="0"/>
              <a:t>30</a:t>
            </a:fld>
            <a:endParaRPr lang="de-DE"/>
          </a:p>
        </p:txBody>
      </p:sp>
    </p:spTree>
    <p:extLst>
      <p:ext uri="{BB962C8B-B14F-4D97-AF65-F5344CB8AC3E}">
        <p14:creationId xmlns:p14="http://schemas.microsoft.com/office/powerpoint/2010/main" val="1764927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F4747-77C2-469D-9515-1286D0C90182}"/>
              </a:ext>
            </a:extLst>
          </p:cNvPr>
          <p:cNvSpPr>
            <a:spLocks noGrp="1"/>
          </p:cNvSpPr>
          <p:nvPr>
            <p:ph type="title"/>
          </p:nvPr>
        </p:nvSpPr>
        <p:spPr/>
        <p:txBody>
          <a:bodyPr/>
          <a:lstStyle/>
          <a:p>
            <a:r>
              <a:rPr lang="de-DE" dirty="0"/>
              <a:t>Verlustabzug</a:t>
            </a:r>
            <a:br>
              <a:rPr lang="de-DE" dirty="0"/>
            </a:br>
            <a:r>
              <a:rPr lang="de-DE" dirty="0"/>
              <a:t>	Anlagen N, KAP, L, G und R</a:t>
            </a:r>
          </a:p>
        </p:txBody>
      </p:sp>
      <p:sp>
        <p:nvSpPr>
          <p:cNvPr id="3" name="Inhaltsplatzhalter 2">
            <a:extLst>
              <a:ext uri="{FF2B5EF4-FFF2-40B4-BE49-F238E27FC236}">
                <a16:creationId xmlns:a16="http://schemas.microsoft.com/office/drawing/2014/main" id="{BD27E28B-1985-41CF-B3B7-334B81810617}"/>
              </a:ext>
            </a:extLst>
          </p:cNvPr>
          <p:cNvSpPr>
            <a:spLocks noGrp="1"/>
          </p:cNvSpPr>
          <p:nvPr>
            <p:ph idx="1"/>
          </p:nvPr>
        </p:nvSpPr>
        <p:spPr>
          <a:xfrm>
            <a:off x="583549" y="2436838"/>
            <a:ext cx="9817164" cy="4110962"/>
          </a:xfrm>
        </p:spPr>
        <p:txBody>
          <a:bodyPr/>
          <a:lstStyle/>
          <a:p>
            <a:r>
              <a:rPr lang="de-DE" dirty="0"/>
              <a:t>Der Verlustabzug (§ 10d EStG) ist die Möglichkeit nicht ausgeglichene negative Einkünfte eines Jahres vom Gesamtbetrag der Einkünfte im Vorjahr oder in den darauf folgenden Jahren vorrangig vor Sonderausgaben, außergewöhnlichen Belastungen und sonstigen Abzugsbeträgen abzuziehen.</a:t>
            </a:r>
          </a:p>
          <a:p>
            <a:endParaRPr lang="de-DE" dirty="0"/>
          </a:p>
          <a:p>
            <a:r>
              <a:rPr lang="de-DE" dirty="0"/>
              <a:t>Man unterscheidet den Verlustabzug im vorangegangenen Veranlagungszeitraum (Verlustrücktrag) und den Verlustabzug in den folgenden Veranlagungszeiträumen (Verlustvortrag).</a:t>
            </a:r>
          </a:p>
        </p:txBody>
      </p:sp>
      <p:sp>
        <p:nvSpPr>
          <p:cNvPr id="4" name="Fußzeilenplatzhalter 3">
            <a:extLst>
              <a:ext uri="{FF2B5EF4-FFF2-40B4-BE49-F238E27FC236}">
                <a16:creationId xmlns:a16="http://schemas.microsoft.com/office/drawing/2014/main" id="{CDC8F2E6-5FE1-4B84-8797-0D75F4B29A35}"/>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DA7A22BB-ADF8-4433-8A3D-91971B5FCA76}"/>
              </a:ext>
            </a:extLst>
          </p:cNvPr>
          <p:cNvSpPr>
            <a:spLocks noGrp="1"/>
          </p:cNvSpPr>
          <p:nvPr>
            <p:ph type="sldNum" sz="quarter" idx="12"/>
          </p:nvPr>
        </p:nvSpPr>
        <p:spPr/>
        <p:txBody>
          <a:bodyPr/>
          <a:lstStyle/>
          <a:p>
            <a:fld id="{3F149924-B571-4347-B2D4-246315E1FC01}" type="slidenum">
              <a:rPr lang="de-DE" smtClean="0"/>
              <a:t>31</a:t>
            </a:fld>
            <a:endParaRPr lang="de-DE"/>
          </a:p>
        </p:txBody>
      </p:sp>
    </p:spTree>
    <p:extLst>
      <p:ext uri="{BB962C8B-B14F-4D97-AF65-F5344CB8AC3E}">
        <p14:creationId xmlns:p14="http://schemas.microsoft.com/office/powerpoint/2010/main" val="3607064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DFD1D4-CEDC-4A4C-B1F7-990FB20E10AC}"/>
              </a:ext>
            </a:extLst>
          </p:cNvPr>
          <p:cNvSpPr>
            <a:spLocks noGrp="1"/>
          </p:cNvSpPr>
          <p:nvPr>
            <p:ph type="title"/>
          </p:nvPr>
        </p:nvSpPr>
        <p:spPr/>
        <p:txBody>
          <a:bodyPr/>
          <a:lstStyle/>
          <a:p>
            <a:r>
              <a:rPr lang="de-DE" dirty="0"/>
              <a:t>Sonstiges</a:t>
            </a:r>
          </a:p>
        </p:txBody>
      </p:sp>
      <p:sp>
        <p:nvSpPr>
          <p:cNvPr id="5" name="Inhaltsplatzhalter 4">
            <a:extLst>
              <a:ext uri="{FF2B5EF4-FFF2-40B4-BE49-F238E27FC236}">
                <a16:creationId xmlns:a16="http://schemas.microsoft.com/office/drawing/2014/main" id="{13047547-8DF6-4BE8-A405-7E535BC9BD7D}"/>
              </a:ext>
            </a:extLst>
          </p:cNvPr>
          <p:cNvSpPr>
            <a:spLocks noGrp="1"/>
          </p:cNvSpPr>
          <p:nvPr>
            <p:ph sz="half" idx="2"/>
          </p:nvPr>
        </p:nvSpPr>
        <p:spPr>
          <a:xfrm>
            <a:off x="675745" y="2160984"/>
            <a:ext cx="4185623" cy="2766618"/>
          </a:xfrm>
        </p:spPr>
        <p:txBody>
          <a:bodyPr>
            <a:normAutofit/>
          </a:bodyPr>
          <a:lstStyle/>
          <a:p>
            <a:r>
              <a:rPr lang="de-DE" dirty="0"/>
              <a:t>Fahrzeugkosten</a:t>
            </a:r>
          </a:p>
          <a:p>
            <a:r>
              <a:rPr lang="de-DE" dirty="0"/>
              <a:t>haushaltsnahen Beschäftigungsverhältnissen und  Dienstleistungen</a:t>
            </a:r>
          </a:p>
          <a:p>
            <a:r>
              <a:rPr lang="de-DE" dirty="0"/>
              <a:t>Steuervorauszahlungen</a:t>
            </a:r>
          </a:p>
          <a:p>
            <a:r>
              <a:rPr lang="de-DE" dirty="0"/>
              <a:t>schutzwürdige Kulturgütern</a:t>
            </a:r>
          </a:p>
          <a:p>
            <a:r>
              <a:rPr lang="de-DE" dirty="0"/>
              <a:t>Einkommens-/Lohnersatzleistungen</a:t>
            </a:r>
          </a:p>
        </p:txBody>
      </p:sp>
      <p:sp>
        <p:nvSpPr>
          <p:cNvPr id="7" name="Inhaltsplatzhalter 6">
            <a:extLst>
              <a:ext uri="{FF2B5EF4-FFF2-40B4-BE49-F238E27FC236}">
                <a16:creationId xmlns:a16="http://schemas.microsoft.com/office/drawing/2014/main" id="{6F9EBA6E-E20B-47BE-A12E-07A024DB0BC8}"/>
              </a:ext>
            </a:extLst>
          </p:cNvPr>
          <p:cNvSpPr>
            <a:spLocks noGrp="1"/>
          </p:cNvSpPr>
          <p:nvPr>
            <p:ph sz="quarter" idx="4"/>
          </p:nvPr>
        </p:nvSpPr>
        <p:spPr>
          <a:xfrm>
            <a:off x="4894863" y="2160984"/>
            <a:ext cx="4871542" cy="3880378"/>
          </a:xfrm>
        </p:spPr>
        <p:txBody>
          <a:bodyPr>
            <a:normAutofit/>
          </a:bodyPr>
          <a:lstStyle/>
          <a:p>
            <a:r>
              <a:rPr lang="de-DE" dirty="0"/>
              <a:t>zeitweiser unbeschränkter Steuerpflicht bei Wohnsitzwechsel vom Inland in das Ausland</a:t>
            </a:r>
          </a:p>
          <a:p>
            <a:r>
              <a:rPr lang="de-DE" dirty="0"/>
              <a:t>im Ausland ansässigen Personen, die auf Antrag als unbeschränkt steuerpflichtig behandelt werden, und für sich, Ihren Ehepartner und Ihre Kinder personen- oder familienbezogene Steuervergünstigungen beantragen,</a:t>
            </a:r>
          </a:p>
          <a:p>
            <a:r>
              <a:rPr lang="de-DE" dirty="0"/>
              <a:t>bei Angehörigen des öffentlichen Dienstes, die im dienstlichen Auftrag außerhalb der EU/EWR tätig sind,</a:t>
            </a:r>
          </a:p>
        </p:txBody>
      </p:sp>
      <p:sp>
        <p:nvSpPr>
          <p:cNvPr id="3" name="Fußzeilenplatzhalter 2">
            <a:extLst>
              <a:ext uri="{FF2B5EF4-FFF2-40B4-BE49-F238E27FC236}">
                <a16:creationId xmlns:a16="http://schemas.microsoft.com/office/drawing/2014/main" id="{B380B33B-E5BB-4907-8F5C-77C7F9D67569}"/>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39A54911-2A43-4C49-882A-3EB1885D12B8}"/>
              </a:ext>
            </a:extLst>
          </p:cNvPr>
          <p:cNvSpPr>
            <a:spLocks noGrp="1"/>
          </p:cNvSpPr>
          <p:nvPr>
            <p:ph type="sldNum" sz="quarter" idx="12"/>
          </p:nvPr>
        </p:nvSpPr>
        <p:spPr/>
        <p:txBody>
          <a:bodyPr/>
          <a:lstStyle/>
          <a:p>
            <a:fld id="{3F149924-B571-4347-B2D4-246315E1FC01}" type="slidenum">
              <a:rPr lang="de-DE" smtClean="0"/>
              <a:t>32</a:t>
            </a:fld>
            <a:endParaRPr lang="de-DE"/>
          </a:p>
        </p:txBody>
      </p:sp>
    </p:spTree>
    <p:extLst>
      <p:ext uri="{BB962C8B-B14F-4D97-AF65-F5344CB8AC3E}">
        <p14:creationId xmlns:p14="http://schemas.microsoft.com/office/powerpoint/2010/main" val="2904057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9B94C-8850-4979-B7D0-51B035218844}"/>
              </a:ext>
            </a:extLst>
          </p:cNvPr>
          <p:cNvSpPr>
            <a:spLocks noGrp="1"/>
          </p:cNvSpPr>
          <p:nvPr>
            <p:ph type="title"/>
          </p:nvPr>
        </p:nvSpPr>
        <p:spPr/>
        <p:txBody>
          <a:bodyPr/>
          <a:lstStyle/>
          <a:p>
            <a:r>
              <a:rPr lang="de-DE" dirty="0"/>
              <a:t>Verwaltung</a:t>
            </a:r>
          </a:p>
        </p:txBody>
      </p:sp>
      <p:sp>
        <p:nvSpPr>
          <p:cNvPr id="3" name="Inhaltsplatzhalter 2">
            <a:extLst>
              <a:ext uri="{FF2B5EF4-FFF2-40B4-BE49-F238E27FC236}">
                <a16:creationId xmlns:a16="http://schemas.microsoft.com/office/drawing/2014/main" id="{D7FD690C-90DC-44C7-A01B-3B8551C0AEA2}"/>
              </a:ext>
            </a:extLst>
          </p:cNvPr>
          <p:cNvSpPr>
            <a:spLocks noGrp="1"/>
          </p:cNvSpPr>
          <p:nvPr>
            <p:ph idx="1"/>
          </p:nvPr>
        </p:nvSpPr>
        <p:spPr>
          <a:xfrm>
            <a:off x="677334" y="1758462"/>
            <a:ext cx="8902764" cy="4489937"/>
          </a:xfrm>
        </p:spPr>
        <p:txBody>
          <a:bodyPr/>
          <a:lstStyle/>
          <a:p>
            <a:endParaRPr lang="de-DE" dirty="0"/>
          </a:p>
          <a:p>
            <a:r>
              <a:rPr lang="de-DE" dirty="0"/>
              <a:t>Fahrzeuge</a:t>
            </a:r>
          </a:p>
          <a:p>
            <a:endParaRPr lang="de-DE" dirty="0"/>
          </a:p>
          <a:p>
            <a:r>
              <a:rPr lang="de-DE" dirty="0"/>
              <a:t>häusliches/außerhäusliches Arbeitszimmer (gemischt genutzt)</a:t>
            </a:r>
          </a:p>
          <a:p>
            <a:endParaRPr lang="de-DE" dirty="0"/>
          </a:p>
          <a:p>
            <a:r>
              <a:rPr lang="de-DE" dirty="0"/>
              <a:t>Arbeitsmittel (gemischt genutzt)</a:t>
            </a:r>
          </a:p>
          <a:p>
            <a:endParaRPr lang="de-DE" dirty="0"/>
          </a:p>
          <a:p>
            <a:r>
              <a:rPr lang="de-DE" dirty="0"/>
              <a:t>Telefon und Internet (gemischt genutzt)</a:t>
            </a:r>
          </a:p>
          <a:p>
            <a:endParaRPr lang="de-DE" dirty="0"/>
          </a:p>
          <a:p>
            <a:endParaRPr lang="de-DE" dirty="0"/>
          </a:p>
          <a:p>
            <a:endParaRPr lang="de-DE" dirty="0"/>
          </a:p>
        </p:txBody>
      </p:sp>
      <p:sp>
        <p:nvSpPr>
          <p:cNvPr id="4" name="Fußzeilenplatzhalter 3">
            <a:extLst>
              <a:ext uri="{FF2B5EF4-FFF2-40B4-BE49-F238E27FC236}">
                <a16:creationId xmlns:a16="http://schemas.microsoft.com/office/drawing/2014/main" id="{24652BD5-923D-40D2-BF9D-4560AC47CB45}"/>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BD647F67-B5DB-4CD7-B0FA-852ED8056321}"/>
              </a:ext>
            </a:extLst>
          </p:cNvPr>
          <p:cNvSpPr>
            <a:spLocks noGrp="1"/>
          </p:cNvSpPr>
          <p:nvPr>
            <p:ph type="sldNum" sz="quarter" idx="12"/>
          </p:nvPr>
        </p:nvSpPr>
        <p:spPr/>
        <p:txBody>
          <a:bodyPr/>
          <a:lstStyle/>
          <a:p>
            <a:fld id="{3F149924-B571-4347-B2D4-246315E1FC01}" type="slidenum">
              <a:rPr lang="de-DE" smtClean="0"/>
              <a:t>33</a:t>
            </a:fld>
            <a:endParaRPr lang="de-DE"/>
          </a:p>
        </p:txBody>
      </p:sp>
    </p:spTree>
    <p:extLst>
      <p:ext uri="{BB962C8B-B14F-4D97-AF65-F5344CB8AC3E}">
        <p14:creationId xmlns:p14="http://schemas.microsoft.com/office/powerpoint/2010/main" val="2799480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0D4B3-5CE5-4E78-8748-2E746075BBDA}"/>
              </a:ext>
            </a:extLst>
          </p:cNvPr>
          <p:cNvSpPr>
            <a:spLocks noGrp="1"/>
          </p:cNvSpPr>
          <p:nvPr>
            <p:ph type="title"/>
          </p:nvPr>
        </p:nvSpPr>
        <p:spPr/>
        <p:txBody>
          <a:bodyPr/>
          <a:lstStyle/>
          <a:p>
            <a:r>
              <a:rPr lang="de-DE" dirty="0"/>
              <a:t>Quellenangaben</a:t>
            </a:r>
          </a:p>
        </p:txBody>
      </p:sp>
      <p:sp>
        <p:nvSpPr>
          <p:cNvPr id="3" name="Inhaltsplatzhalter 2">
            <a:extLst>
              <a:ext uri="{FF2B5EF4-FFF2-40B4-BE49-F238E27FC236}">
                <a16:creationId xmlns:a16="http://schemas.microsoft.com/office/drawing/2014/main" id="{443644D4-6D3B-497C-825F-AF222204EC8C}"/>
              </a:ext>
            </a:extLst>
          </p:cNvPr>
          <p:cNvSpPr>
            <a:spLocks noGrp="1"/>
          </p:cNvSpPr>
          <p:nvPr>
            <p:ph idx="1"/>
          </p:nvPr>
        </p:nvSpPr>
        <p:spPr>
          <a:xfrm>
            <a:off x="677333" y="1223889"/>
            <a:ext cx="9113781" cy="5182598"/>
          </a:xfrm>
        </p:spPr>
        <p:txBody>
          <a:bodyPr/>
          <a:lstStyle/>
          <a:p>
            <a:r>
              <a:rPr lang="de-DE" dirty="0">
                <a:hlinkClick r:id="rId2"/>
              </a:rPr>
              <a:t>https://www.steuern.de</a:t>
            </a:r>
            <a:endParaRPr lang="de-DE" dirty="0"/>
          </a:p>
          <a:p>
            <a:r>
              <a:rPr lang="de-DE" dirty="0">
                <a:hlinkClick r:id="rId3"/>
              </a:rPr>
              <a:t>https://www.smartsteuer.de</a:t>
            </a:r>
            <a:endParaRPr lang="de-DE" dirty="0"/>
          </a:p>
          <a:p>
            <a:r>
              <a:rPr lang="de-DE" dirty="0">
                <a:hlinkClick r:id="rId4"/>
              </a:rPr>
              <a:t>https://www.finanztip.de</a:t>
            </a:r>
            <a:endParaRPr lang="de-DE" dirty="0"/>
          </a:p>
          <a:p>
            <a:r>
              <a:rPr lang="de-DE" dirty="0">
                <a:hlinkClick r:id="rId5"/>
              </a:rPr>
              <a:t>https://www.lohnsteuer-kompakt.de</a:t>
            </a:r>
            <a:endParaRPr lang="de-DE" dirty="0"/>
          </a:p>
          <a:p>
            <a:r>
              <a:rPr lang="de-DE" dirty="0">
                <a:hlinkClick r:id="rId6"/>
              </a:rPr>
              <a:t>https://www.merkur.de</a:t>
            </a:r>
            <a:endParaRPr lang="de-DE" dirty="0"/>
          </a:p>
          <a:p>
            <a:r>
              <a:rPr lang="de-DE" dirty="0">
                <a:hlinkClick r:id="rId7"/>
              </a:rPr>
              <a:t>https://www.elster.de/eportal/start</a:t>
            </a:r>
            <a:endParaRPr lang="de-DE" dirty="0"/>
          </a:p>
          <a:p>
            <a:r>
              <a:rPr lang="de-DE" dirty="0">
                <a:hlinkClick r:id="rId8"/>
              </a:rPr>
              <a:t>https://www.gesetze-im-internet.de/estg/BJNR010050934.html</a:t>
            </a:r>
            <a:endParaRPr lang="de-DE" dirty="0"/>
          </a:p>
          <a:p>
            <a:r>
              <a:rPr lang="de-DE" dirty="0"/>
              <a:t>Bilder und Grafiken</a:t>
            </a:r>
          </a:p>
          <a:p>
            <a:pPr lvl="1"/>
            <a:r>
              <a:rPr lang="de-DE" dirty="0">
                <a:hlinkClick r:id="rId9"/>
              </a:rPr>
              <a:t>https://www.npridik.de</a:t>
            </a:r>
            <a:endParaRPr lang="de-DE" dirty="0"/>
          </a:p>
          <a:p>
            <a:pPr lvl="1"/>
            <a:r>
              <a:rPr lang="de-DE" dirty="0">
                <a:hlinkClick r:id="rId10"/>
              </a:rPr>
              <a:t>https://www.lohnundgehalt-magazin.de/news/muster-lohnsteuerbescheinigung-2019-veroeffentlicht</a:t>
            </a:r>
            <a:endParaRPr lang="de-DE" dirty="0"/>
          </a:p>
          <a:p>
            <a:pPr lvl="1"/>
            <a:r>
              <a:rPr lang="de-DE" dirty="0">
                <a:hlinkClick r:id="rId11"/>
              </a:rPr>
              <a:t>https://www.unterhalt.net/duesseldorfer-tabelle.html</a:t>
            </a:r>
            <a:endParaRPr lang="de-DE" dirty="0"/>
          </a:p>
          <a:p>
            <a:pPr lvl="1"/>
            <a:endParaRPr lang="de-DE" dirty="0"/>
          </a:p>
          <a:p>
            <a:endParaRPr lang="de-DE" dirty="0"/>
          </a:p>
        </p:txBody>
      </p:sp>
      <p:sp>
        <p:nvSpPr>
          <p:cNvPr id="4" name="Fußzeilenplatzhalter 3">
            <a:extLst>
              <a:ext uri="{FF2B5EF4-FFF2-40B4-BE49-F238E27FC236}">
                <a16:creationId xmlns:a16="http://schemas.microsoft.com/office/drawing/2014/main" id="{960AA0E5-58DB-43BC-BE3E-744F3C711DE0}"/>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5B535493-8FB7-4D11-A482-41C9077F285D}"/>
              </a:ext>
            </a:extLst>
          </p:cNvPr>
          <p:cNvSpPr>
            <a:spLocks noGrp="1"/>
          </p:cNvSpPr>
          <p:nvPr>
            <p:ph type="sldNum" sz="quarter" idx="12"/>
          </p:nvPr>
        </p:nvSpPr>
        <p:spPr/>
        <p:txBody>
          <a:bodyPr/>
          <a:lstStyle/>
          <a:p>
            <a:fld id="{3F149924-B571-4347-B2D4-246315E1FC01}" type="slidenum">
              <a:rPr lang="de-DE" smtClean="0"/>
              <a:t>34</a:t>
            </a:fld>
            <a:endParaRPr lang="de-DE"/>
          </a:p>
        </p:txBody>
      </p:sp>
    </p:spTree>
    <p:extLst>
      <p:ext uri="{BB962C8B-B14F-4D97-AF65-F5344CB8AC3E}">
        <p14:creationId xmlns:p14="http://schemas.microsoft.com/office/powerpoint/2010/main" val="2018022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1941F8-22D8-4C1A-86C7-DEA18C52D97F}"/>
              </a:ext>
            </a:extLst>
          </p:cNvPr>
          <p:cNvSpPr>
            <a:spLocks noGrp="1"/>
          </p:cNvSpPr>
          <p:nvPr>
            <p:ph type="title"/>
          </p:nvPr>
        </p:nvSpPr>
        <p:spPr/>
        <p:txBody>
          <a:bodyPr/>
          <a:lstStyle/>
          <a:p>
            <a:r>
              <a:rPr lang="de-DE" dirty="0"/>
              <a:t>Zu empfehlende Software</a:t>
            </a:r>
          </a:p>
        </p:txBody>
      </p:sp>
      <p:pic>
        <p:nvPicPr>
          <p:cNvPr id="7" name="Inhaltsplatzhalter 6">
            <a:extLst>
              <a:ext uri="{FF2B5EF4-FFF2-40B4-BE49-F238E27FC236}">
                <a16:creationId xmlns:a16="http://schemas.microsoft.com/office/drawing/2014/main" id="{462869DC-08F0-4247-A822-E62C56A299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5854" y="1443802"/>
            <a:ext cx="3100571" cy="4431323"/>
          </a:xfrm>
        </p:spPr>
      </p:pic>
      <p:sp>
        <p:nvSpPr>
          <p:cNvPr id="4" name="Fußzeilenplatzhalter 3">
            <a:extLst>
              <a:ext uri="{FF2B5EF4-FFF2-40B4-BE49-F238E27FC236}">
                <a16:creationId xmlns:a16="http://schemas.microsoft.com/office/drawing/2014/main" id="{3B0853A6-90AC-40B1-9A83-8BEADBE9106C}"/>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789FE184-450F-4433-BF5C-B7115299D40C}"/>
              </a:ext>
            </a:extLst>
          </p:cNvPr>
          <p:cNvSpPr>
            <a:spLocks noGrp="1"/>
          </p:cNvSpPr>
          <p:nvPr>
            <p:ph type="sldNum" sz="quarter" idx="12"/>
          </p:nvPr>
        </p:nvSpPr>
        <p:spPr/>
        <p:txBody>
          <a:bodyPr/>
          <a:lstStyle/>
          <a:p>
            <a:fld id="{3F149924-B571-4347-B2D4-246315E1FC01}" type="slidenum">
              <a:rPr lang="de-DE" smtClean="0"/>
              <a:t>35</a:t>
            </a:fld>
            <a:endParaRPr lang="de-DE"/>
          </a:p>
        </p:txBody>
      </p:sp>
      <p:pic>
        <p:nvPicPr>
          <p:cNvPr id="9" name="Grafik 8">
            <a:extLst>
              <a:ext uri="{FF2B5EF4-FFF2-40B4-BE49-F238E27FC236}">
                <a16:creationId xmlns:a16="http://schemas.microsoft.com/office/drawing/2014/main" id="{0DBEB3FE-D0AB-4E7A-A003-4819931ADD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1574" y="2186423"/>
            <a:ext cx="3892428" cy="2946083"/>
          </a:xfrm>
          <a:prstGeom prst="rect">
            <a:avLst/>
          </a:prstGeom>
        </p:spPr>
      </p:pic>
    </p:spTree>
    <p:extLst>
      <p:ext uri="{BB962C8B-B14F-4D97-AF65-F5344CB8AC3E}">
        <p14:creationId xmlns:p14="http://schemas.microsoft.com/office/powerpoint/2010/main" val="2372655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FCA30D-3E76-4435-84E8-1E7860EED9F8}"/>
              </a:ext>
            </a:extLst>
          </p:cNvPr>
          <p:cNvSpPr>
            <a:spLocks noGrp="1"/>
          </p:cNvSpPr>
          <p:nvPr>
            <p:ph type="title"/>
          </p:nvPr>
        </p:nvSpPr>
        <p:spPr>
          <a:xfrm>
            <a:off x="803944" y="2550942"/>
            <a:ext cx="8596668" cy="1320800"/>
          </a:xfrm>
        </p:spPr>
        <p:txBody>
          <a:bodyPr/>
          <a:lstStyle/>
          <a:p>
            <a:pPr algn="ctr"/>
            <a:r>
              <a:rPr lang="de-DE" dirty="0"/>
              <a:t>Vielen Dank für Ihre </a:t>
            </a:r>
            <a:br>
              <a:rPr lang="de-DE" dirty="0"/>
            </a:br>
            <a:r>
              <a:rPr lang="de-DE" dirty="0"/>
              <a:t>Aufmerksamkeit!!!</a:t>
            </a:r>
          </a:p>
        </p:txBody>
      </p:sp>
      <p:sp>
        <p:nvSpPr>
          <p:cNvPr id="3" name="Fußzeilenplatzhalter 2">
            <a:extLst>
              <a:ext uri="{FF2B5EF4-FFF2-40B4-BE49-F238E27FC236}">
                <a16:creationId xmlns:a16="http://schemas.microsoft.com/office/drawing/2014/main" id="{9C0A4857-6CD6-45D7-A3B5-8EA4B761A10C}"/>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8DF21631-EC7C-474E-8CD6-5FFAD9C0B9C4}"/>
              </a:ext>
            </a:extLst>
          </p:cNvPr>
          <p:cNvSpPr>
            <a:spLocks noGrp="1"/>
          </p:cNvSpPr>
          <p:nvPr>
            <p:ph type="sldNum" sz="quarter" idx="12"/>
          </p:nvPr>
        </p:nvSpPr>
        <p:spPr/>
        <p:txBody>
          <a:bodyPr/>
          <a:lstStyle/>
          <a:p>
            <a:fld id="{3F149924-B571-4347-B2D4-246315E1FC01}" type="slidenum">
              <a:rPr lang="de-DE" smtClean="0"/>
              <a:t>36</a:t>
            </a:fld>
            <a:endParaRPr lang="de-DE"/>
          </a:p>
        </p:txBody>
      </p:sp>
    </p:spTree>
    <p:extLst>
      <p:ext uri="{BB962C8B-B14F-4D97-AF65-F5344CB8AC3E}">
        <p14:creationId xmlns:p14="http://schemas.microsoft.com/office/powerpoint/2010/main" val="338661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2F3CED-E83F-458E-BCEB-9EA31066E9F5}"/>
              </a:ext>
            </a:extLst>
          </p:cNvPr>
          <p:cNvSpPr>
            <a:spLocks noGrp="1"/>
          </p:cNvSpPr>
          <p:nvPr>
            <p:ph type="title"/>
          </p:nvPr>
        </p:nvSpPr>
        <p:spPr/>
        <p:txBody>
          <a:bodyPr/>
          <a:lstStyle/>
          <a:p>
            <a:r>
              <a:rPr lang="de-DE" dirty="0"/>
              <a:t>Pflichtveranlagung</a:t>
            </a:r>
            <a:br>
              <a:rPr lang="de-DE" dirty="0"/>
            </a:br>
            <a:r>
              <a:rPr lang="de-DE" dirty="0"/>
              <a:t>	muss Steuererklärung abgeben</a:t>
            </a:r>
          </a:p>
        </p:txBody>
      </p:sp>
      <p:sp>
        <p:nvSpPr>
          <p:cNvPr id="3" name="Inhaltsplatzhalter 2">
            <a:extLst>
              <a:ext uri="{FF2B5EF4-FFF2-40B4-BE49-F238E27FC236}">
                <a16:creationId xmlns:a16="http://schemas.microsoft.com/office/drawing/2014/main" id="{28930392-6C9B-454B-A655-6E2F495FEB23}"/>
              </a:ext>
            </a:extLst>
          </p:cNvPr>
          <p:cNvSpPr>
            <a:spLocks noGrp="1"/>
          </p:cNvSpPr>
          <p:nvPr>
            <p:ph idx="1"/>
          </p:nvPr>
        </p:nvSpPr>
        <p:spPr>
          <a:xfrm>
            <a:off x="677334" y="2160589"/>
            <a:ext cx="9268524" cy="4226143"/>
          </a:xfrm>
        </p:spPr>
        <p:txBody>
          <a:bodyPr>
            <a:normAutofit/>
          </a:bodyPr>
          <a:lstStyle/>
          <a:p>
            <a:r>
              <a:rPr lang="de-DE" dirty="0"/>
              <a:t>Sie (oder/und Ihr Ehepartner) haben Arbeitslohn bezogen, und einer von Ihnen hat die Steuerklasse V oder VI</a:t>
            </a:r>
          </a:p>
          <a:p>
            <a:endParaRPr lang="de-DE" dirty="0"/>
          </a:p>
          <a:p>
            <a:r>
              <a:rPr lang="de-DE" dirty="0"/>
              <a:t>Sie oder/und Ihr Ehepartner haben Freibeträge in den elektronischen Lohnsteuerabzugsmerkmalen (ELStAM, früher Lohnsteuerkarte) eintragen lassen</a:t>
            </a:r>
          </a:p>
          <a:p>
            <a:endParaRPr lang="de-DE" dirty="0"/>
          </a:p>
          <a:p>
            <a:r>
              <a:rPr lang="de-DE" dirty="0"/>
              <a:t>Sie haben neben Ihrem Gehalt weitere Einkünfte aus Lohnersatzleistungen (bspw. Arbeitslosengeld, Kurzarbeitergeld, Elterngeld etc.), Kapitalerträgen, Vermietung/Verpachtung etc.</a:t>
            </a:r>
          </a:p>
          <a:p>
            <a:r>
              <a:rPr lang="de-DE" dirty="0"/>
              <a:t>Sie haben keinen Wohnsitz in Deutschland, lassen sich aber als fiktiv unbeschränkt steuerpflichtig behandeln</a:t>
            </a:r>
          </a:p>
        </p:txBody>
      </p:sp>
      <p:sp>
        <p:nvSpPr>
          <p:cNvPr id="4" name="Fußzeilenplatzhalter 3">
            <a:extLst>
              <a:ext uri="{FF2B5EF4-FFF2-40B4-BE49-F238E27FC236}">
                <a16:creationId xmlns:a16="http://schemas.microsoft.com/office/drawing/2014/main" id="{97DDDCF9-E336-40EF-94E0-475EA540FC61}"/>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EEDDC950-52AD-49A7-9C47-D717244A0BF2}"/>
              </a:ext>
            </a:extLst>
          </p:cNvPr>
          <p:cNvSpPr>
            <a:spLocks noGrp="1"/>
          </p:cNvSpPr>
          <p:nvPr>
            <p:ph type="sldNum" sz="quarter" idx="12"/>
          </p:nvPr>
        </p:nvSpPr>
        <p:spPr/>
        <p:txBody>
          <a:bodyPr/>
          <a:lstStyle/>
          <a:p>
            <a:fld id="{3F149924-B571-4347-B2D4-246315E1FC01}" type="slidenum">
              <a:rPr lang="de-DE" smtClean="0"/>
              <a:t>4</a:t>
            </a:fld>
            <a:endParaRPr lang="de-DE"/>
          </a:p>
        </p:txBody>
      </p:sp>
    </p:spTree>
    <p:extLst>
      <p:ext uri="{BB962C8B-B14F-4D97-AF65-F5344CB8AC3E}">
        <p14:creationId xmlns:p14="http://schemas.microsoft.com/office/powerpoint/2010/main" val="165420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C4CA71A-1F7F-4EB0-944E-4ABFDBB4B62C}"/>
              </a:ext>
            </a:extLst>
          </p:cNvPr>
          <p:cNvSpPr>
            <a:spLocks noGrp="1"/>
          </p:cNvSpPr>
          <p:nvPr>
            <p:ph idx="1"/>
          </p:nvPr>
        </p:nvSpPr>
        <p:spPr>
          <a:xfrm>
            <a:off x="564792" y="984739"/>
            <a:ext cx="8596668" cy="5394248"/>
          </a:xfrm>
        </p:spPr>
        <p:txBody>
          <a:bodyPr/>
          <a:lstStyle/>
          <a:p>
            <a:r>
              <a:rPr lang="de-DE" dirty="0"/>
              <a:t>Sie von mehreren Arbeitgebern Lohn erhalten haben (der nicht pauschal versteuert wurde)</a:t>
            </a:r>
          </a:p>
          <a:p>
            <a:endParaRPr lang="de-DE" dirty="0"/>
          </a:p>
          <a:p>
            <a:r>
              <a:rPr lang="de-DE" dirty="0"/>
              <a:t>Sie haben eine Abfindung erhalten, und Ihr Arbeitgeber hat beim Abzug der Lohnsteuer die für Sie günstige Fünftel-Regelung angewendet</a:t>
            </a:r>
          </a:p>
          <a:p>
            <a:endParaRPr lang="de-DE" dirty="0"/>
          </a:p>
          <a:p>
            <a:r>
              <a:rPr lang="de-DE" dirty="0"/>
              <a:t>Sie haben einen Verlustvortrag aus den Vorjahren</a:t>
            </a:r>
          </a:p>
          <a:p>
            <a:endParaRPr lang="de-DE" dirty="0"/>
          </a:p>
          <a:p>
            <a:r>
              <a:rPr lang="de-DE" dirty="0"/>
              <a:t>Sie haben einen beschränkt steuerpflichtigen Ehepartner, der im EU-Ausland lebt, in Ihren ELStAM-Daten eintragen lassen</a:t>
            </a:r>
          </a:p>
          <a:p>
            <a:endParaRPr lang="de-DE" dirty="0"/>
          </a:p>
          <a:p>
            <a:r>
              <a:rPr lang="de-DE" dirty="0"/>
              <a:t>Sie sind Arbeitnehmer, Ihre Ehe ist geschieden (bzw. der Ehepartner verstorben) und Sie haben im selben Jahr wieder geheiratet</a:t>
            </a:r>
          </a:p>
        </p:txBody>
      </p:sp>
      <p:sp>
        <p:nvSpPr>
          <p:cNvPr id="2" name="Fußzeilenplatzhalter 1">
            <a:extLst>
              <a:ext uri="{FF2B5EF4-FFF2-40B4-BE49-F238E27FC236}">
                <a16:creationId xmlns:a16="http://schemas.microsoft.com/office/drawing/2014/main" id="{19740255-067C-489D-ADCF-6B501EC06B16}"/>
              </a:ext>
            </a:extLst>
          </p:cNvPr>
          <p:cNvSpPr>
            <a:spLocks noGrp="1"/>
          </p:cNvSpPr>
          <p:nvPr>
            <p:ph type="ftr" sz="quarter" idx="11"/>
          </p:nvPr>
        </p:nvSpPr>
        <p:spPr/>
        <p:txBody>
          <a:bodyPr/>
          <a:lstStyle/>
          <a:p>
            <a:r>
              <a:rPr lang="de-DE"/>
              <a:t>Arely Christina Sauer</a:t>
            </a:r>
          </a:p>
        </p:txBody>
      </p:sp>
      <p:sp>
        <p:nvSpPr>
          <p:cNvPr id="4" name="Foliennummernplatzhalter 3">
            <a:extLst>
              <a:ext uri="{FF2B5EF4-FFF2-40B4-BE49-F238E27FC236}">
                <a16:creationId xmlns:a16="http://schemas.microsoft.com/office/drawing/2014/main" id="{1A85C1C4-5F0B-4E69-B1B5-0EE40C6A01ED}"/>
              </a:ext>
            </a:extLst>
          </p:cNvPr>
          <p:cNvSpPr>
            <a:spLocks noGrp="1"/>
          </p:cNvSpPr>
          <p:nvPr>
            <p:ph type="sldNum" sz="quarter" idx="12"/>
          </p:nvPr>
        </p:nvSpPr>
        <p:spPr/>
        <p:txBody>
          <a:bodyPr/>
          <a:lstStyle/>
          <a:p>
            <a:fld id="{3F149924-B571-4347-B2D4-246315E1FC01}" type="slidenum">
              <a:rPr lang="de-DE" smtClean="0"/>
              <a:t>5</a:t>
            </a:fld>
            <a:endParaRPr lang="de-DE"/>
          </a:p>
        </p:txBody>
      </p:sp>
    </p:spTree>
    <p:extLst>
      <p:ext uri="{BB962C8B-B14F-4D97-AF65-F5344CB8AC3E}">
        <p14:creationId xmlns:p14="http://schemas.microsoft.com/office/powerpoint/2010/main" val="5806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33989-BAFC-4B43-A044-A7EA40812E1F}"/>
              </a:ext>
            </a:extLst>
          </p:cNvPr>
          <p:cNvSpPr>
            <a:spLocks noGrp="1"/>
          </p:cNvSpPr>
          <p:nvPr>
            <p:ph type="title"/>
          </p:nvPr>
        </p:nvSpPr>
        <p:spPr/>
        <p:txBody>
          <a:bodyPr/>
          <a:lstStyle/>
          <a:p>
            <a:r>
              <a:rPr lang="de-DE" dirty="0"/>
              <a:t>Antragsveranlagung</a:t>
            </a:r>
            <a:br>
              <a:rPr lang="de-DE" dirty="0"/>
            </a:br>
            <a:r>
              <a:rPr lang="de-DE" dirty="0"/>
              <a:t>	kann Steuererklärung abgeben</a:t>
            </a:r>
          </a:p>
        </p:txBody>
      </p:sp>
      <p:sp>
        <p:nvSpPr>
          <p:cNvPr id="3" name="Inhaltsplatzhalter 2">
            <a:extLst>
              <a:ext uri="{FF2B5EF4-FFF2-40B4-BE49-F238E27FC236}">
                <a16:creationId xmlns:a16="http://schemas.microsoft.com/office/drawing/2014/main" id="{07F87CD0-64B7-425E-9323-A2CA777486B8}"/>
              </a:ext>
            </a:extLst>
          </p:cNvPr>
          <p:cNvSpPr>
            <a:spLocks noGrp="1"/>
          </p:cNvSpPr>
          <p:nvPr>
            <p:ph idx="1"/>
          </p:nvPr>
        </p:nvSpPr>
        <p:spPr/>
        <p:txBody>
          <a:bodyPr/>
          <a:lstStyle/>
          <a:p>
            <a:r>
              <a:rPr lang="de-DE" dirty="0"/>
              <a:t>teilweise ohne Arbeit im letzten Jahr</a:t>
            </a:r>
          </a:p>
          <a:p>
            <a:endParaRPr lang="de-DE" dirty="0"/>
          </a:p>
          <a:p>
            <a:r>
              <a:rPr lang="de-DE" dirty="0"/>
              <a:t>Pauschalbetrag für Pendler überschritten</a:t>
            </a:r>
          </a:p>
          <a:p>
            <a:endParaRPr lang="de-DE" dirty="0"/>
          </a:p>
          <a:p>
            <a:r>
              <a:rPr lang="de-DE" dirty="0"/>
              <a:t>Keine Einkünfte/ Arbeitslos/ Arbeitssuchend</a:t>
            </a:r>
          </a:p>
          <a:p>
            <a:pPr lvl="1"/>
            <a:r>
              <a:rPr lang="de-DE" dirty="0"/>
              <a:t>Weiterbildung, Bewerbung,…</a:t>
            </a:r>
          </a:p>
          <a:p>
            <a:pPr lvl="1"/>
            <a:r>
              <a:rPr lang="de-DE" dirty="0"/>
              <a:t>„Verlustfeststellungsbescheid“</a:t>
            </a:r>
          </a:p>
          <a:p>
            <a:pPr lvl="1"/>
            <a:endParaRPr lang="de-DE" dirty="0"/>
          </a:p>
          <a:p>
            <a:r>
              <a:rPr lang="de-DE" dirty="0"/>
              <a:t>Frisch verheiratet</a:t>
            </a:r>
          </a:p>
        </p:txBody>
      </p:sp>
      <p:sp>
        <p:nvSpPr>
          <p:cNvPr id="4" name="Fußzeilenplatzhalter 3">
            <a:extLst>
              <a:ext uri="{FF2B5EF4-FFF2-40B4-BE49-F238E27FC236}">
                <a16:creationId xmlns:a16="http://schemas.microsoft.com/office/drawing/2014/main" id="{7C5C622F-1A3B-4A0D-A799-FD289B65E219}"/>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40ADF171-8EF4-4D61-8F1E-380EEBD1CF8D}"/>
              </a:ext>
            </a:extLst>
          </p:cNvPr>
          <p:cNvSpPr>
            <a:spLocks noGrp="1"/>
          </p:cNvSpPr>
          <p:nvPr>
            <p:ph type="sldNum" sz="quarter" idx="12"/>
          </p:nvPr>
        </p:nvSpPr>
        <p:spPr/>
        <p:txBody>
          <a:bodyPr/>
          <a:lstStyle/>
          <a:p>
            <a:fld id="{3F149924-B571-4347-B2D4-246315E1FC01}" type="slidenum">
              <a:rPr lang="de-DE" smtClean="0"/>
              <a:t>6</a:t>
            </a:fld>
            <a:endParaRPr lang="de-DE"/>
          </a:p>
        </p:txBody>
      </p:sp>
    </p:spTree>
    <p:extLst>
      <p:ext uri="{BB962C8B-B14F-4D97-AF65-F5344CB8AC3E}">
        <p14:creationId xmlns:p14="http://schemas.microsoft.com/office/powerpoint/2010/main" val="91157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A5DEAE-AB2D-4A10-8888-8168BB4EAD65}"/>
              </a:ext>
            </a:extLst>
          </p:cNvPr>
          <p:cNvSpPr>
            <a:spLocks noGrp="1"/>
          </p:cNvSpPr>
          <p:nvPr>
            <p:ph type="title"/>
          </p:nvPr>
        </p:nvSpPr>
        <p:spPr/>
        <p:txBody>
          <a:bodyPr/>
          <a:lstStyle/>
          <a:p>
            <a:r>
              <a:rPr lang="de-DE" dirty="0"/>
              <a:t>Checkliste</a:t>
            </a:r>
          </a:p>
        </p:txBody>
      </p:sp>
      <p:sp>
        <p:nvSpPr>
          <p:cNvPr id="3" name="Inhaltsplatzhalter 2">
            <a:extLst>
              <a:ext uri="{FF2B5EF4-FFF2-40B4-BE49-F238E27FC236}">
                <a16:creationId xmlns:a16="http://schemas.microsoft.com/office/drawing/2014/main" id="{DFF02BB6-CD1D-477A-B93A-14D39E2A995E}"/>
              </a:ext>
            </a:extLst>
          </p:cNvPr>
          <p:cNvSpPr>
            <a:spLocks noGrp="1"/>
          </p:cNvSpPr>
          <p:nvPr>
            <p:ph idx="1"/>
          </p:nvPr>
        </p:nvSpPr>
        <p:spPr>
          <a:xfrm>
            <a:off x="677333" y="2160589"/>
            <a:ext cx="9071577" cy="3880773"/>
          </a:xfrm>
        </p:spPr>
        <p:txBody>
          <a:bodyPr/>
          <a:lstStyle/>
          <a:p>
            <a:pPr>
              <a:buFont typeface="Arial" panose="020B0604020202020204" pitchFamily="34" charset="0"/>
              <a:buChar char="•"/>
            </a:pPr>
            <a:r>
              <a:rPr lang="de-DE" dirty="0"/>
              <a:t>Steuer-Identifikationsnummer</a:t>
            </a:r>
          </a:p>
          <a:p>
            <a:pPr>
              <a:buFont typeface="Arial" panose="020B0604020202020204" pitchFamily="34" charset="0"/>
              <a:buChar char="•"/>
            </a:pPr>
            <a:endParaRPr lang="de-DE" dirty="0"/>
          </a:p>
          <a:p>
            <a:pPr>
              <a:buFont typeface="Arial" panose="020B0604020202020204" pitchFamily="34" charset="0"/>
              <a:buChar char="•"/>
            </a:pPr>
            <a:r>
              <a:rPr lang="de-DE" dirty="0"/>
              <a:t>Bankverbindung</a:t>
            </a:r>
          </a:p>
          <a:p>
            <a:pPr>
              <a:buFont typeface="Arial" panose="020B0604020202020204" pitchFamily="34" charset="0"/>
              <a:buChar char="•"/>
            </a:pPr>
            <a:endParaRPr lang="de-DE" dirty="0"/>
          </a:p>
          <a:p>
            <a:pPr>
              <a:buFont typeface="Arial" panose="020B0604020202020204" pitchFamily="34" charset="0"/>
              <a:buChar char="•"/>
            </a:pPr>
            <a:r>
              <a:rPr lang="de-DE" dirty="0"/>
              <a:t>Ausdruck der elektronischen Lohnsteuerbescheinigung</a:t>
            </a:r>
          </a:p>
          <a:p>
            <a:pPr>
              <a:buFont typeface="Arial" panose="020B0604020202020204" pitchFamily="34" charset="0"/>
              <a:buChar char="•"/>
            </a:pPr>
            <a:endParaRPr lang="de-DE" dirty="0"/>
          </a:p>
          <a:p>
            <a:pPr>
              <a:buFont typeface="Arial" panose="020B0604020202020204" pitchFamily="34" charset="0"/>
              <a:buChar char="•"/>
            </a:pPr>
            <a:endParaRPr lang="de-DE" dirty="0"/>
          </a:p>
          <a:p>
            <a:pPr>
              <a:buFont typeface="Arial" panose="020B0604020202020204" pitchFamily="34" charset="0"/>
              <a:buChar char="•"/>
            </a:pPr>
            <a:r>
              <a:rPr lang="de-DE" dirty="0"/>
              <a:t>Folgende Rechnungen, Quittungen und Bescheinigungen:</a:t>
            </a:r>
          </a:p>
          <a:p>
            <a:pPr lvl="1">
              <a:buFont typeface="Arial" panose="020B0604020202020204" pitchFamily="34" charset="0"/>
              <a:buChar char="•"/>
            </a:pPr>
            <a:endParaRPr lang="de-DE" dirty="0"/>
          </a:p>
        </p:txBody>
      </p:sp>
      <p:sp>
        <p:nvSpPr>
          <p:cNvPr id="4" name="Fußzeilenplatzhalter 3">
            <a:extLst>
              <a:ext uri="{FF2B5EF4-FFF2-40B4-BE49-F238E27FC236}">
                <a16:creationId xmlns:a16="http://schemas.microsoft.com/office/drawing/2014/main" id="{C2D951FD-49C9-4C78-AA13-363D1C133814}"/>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02CA45DE-4AA1-4FB5-A148-EE1F38F34DA2}"/>
              </a:ext>
            </a:extLst>
          </p:cNvPr>
          <p:cNvSpPr>
            <a:spLocks noGrp="1"/>
          </p:cNvSpPr>
          <p:nvPr>
            <p:ph type="sldNum" sz="quarter" idx="12"/>
          </p:nvPr>
        </p:nvSpPr>
        <p:spPr/>
        <p:txBody>
          <a:bodyPr/>
          <a:lstStyle/>
          <a:p>
            <a:fld id="{3F149924-B571-4347-B2D4-246315E1FC01}" type="slidenum">
              <a:rPr lang="de-DE" smtClean="0"/>
              <a:t>7</a:t>
            </a:fld>
            <a:endParaRPr lang="de-DE"/>
          </a:p>
        </p:txBody>
      </p:sp>
    </p:spTree>
    <p:extLst>
      <p:ext uri="{BB962C8B-B14F-4D97-AF65-F5344CB8AC3E}">
        <p14:creationId xmlns:p14="http://schemas.microsoft.com/office/powerpoint/2010/main" val="113154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C3D97A-1405-4F27-BF09-CB94F18A1D61}"/>
              </a:ext>
            </a:extLst>
          </p:cNvPr>
          <p:cNvSpPr>
            <a:spLocks noGrp="1"/>
          </p:cNvSpPr>
          <p:nvPr>
            <p:ph type="title"/>
          </p:nvPr>
        </p:nvSpPr>
        <p:spPr/>
        <p:txBody>
          <a:bodyPr/>
          <a:lstStyle/>
          <a:p>
            <a:pPr marL="571500" indent="-571500">
              <a:buFont typeface="Arial" panose="020B0604020202020204" pitchFamily="34" charset="0"/>
              <a:buChar char="•"/>
            </a:pPr>
            <a:r>
              <a:rPr lang="de-DE" dirty="0"/>
              <a:t>Arbeit</a:t>
            </a:r>
          </a:p>
        </p:txBody>
      </p:sp>
      <p:sp>
        <p:nvSpPr>
          <p:cNvPr id="3" name="Inhaltsplatzhalter 2">
            <a:extLst>
              <a:ext uri="{FF2B5EF4-FFF2-40B4-BE49-F238E27FC236}">
                <a16:creationId xmlns:a16="http://schemas.microsoft.com/office/drawing/2014/main" id="{17A2CAF1-5409-4525-850B-E8177787A90B}"/>
              </a:ext>
            </a:extLst>
          </p:cNvPr>
          <p:cNvSpPr>
            <a:spLocks noGrp="1"/>
          </p:cNvSpPr>
          <p:nvPr>
            <p:ph sz="half" idx="2"/>
          </p:nvPr>
        </p:nvSpPr>
        <p:spPr>
          <a:xfrm>
            <a:off x="677334" y="1930401"/>
            <a:ext cx="4586069" cy="4110962"/>
          </a:xfrm>
        </p:spPr>
        <p:txBody>
          <a:bodyPr>
            <a:normAutofit lnSpcReduction="10000"/>
          </a:bodyPr>
          <a:lstStyle/>
          <a:p>
            <a:r>
              <a:rPr lang="de-DE" dirty="0"/>
              <a:t>Fahrtkosten von Wohnung zum Arbeitsplatz</a:t>
            </a:r>
          </a:p>
          <a:p>
            <a:r>
              <a:rPr lang="de-DE" dirty="0"/>
              <a:t>Fortbildung</a:t>
            </a:r>
          </a:p>
          <a:p>
            <a:r>
              <a:rPr lang="de-DE" dirty="0"/>
              <a:t>Kosten für Arbeitszimmer</a:t>
            </a:r>
          </a:p>
          <a:p>
            <a:pPr lvl="1"/>
            <a:r>
              <a:rPr lang="de-DE" dirty="0"/>
              <a:t>häusliches Arbeitszimmer -&gt; Arbeitgeberbescheinigung</a:t>
            </a:r>
          </a:p>
          <a:p>
            <a:r>
              <a:rPr lang="de-DE" dirty="0"/>
              <a:t>Arbeitsmittel</a:t>
            </a:r>
          </a:p>
          <a:p>
            <a:r>
              <a:rPr lang="de-DE" dirty="0"/>
              <a:t>Kosten für berufliche Nutzung Computer</a:t>
            </a:r>
          </a:p>
          <a:p>
            <a:r>
              <a:rPr lang="de-DE" dirty="0"/>
              <a:t>Nachweis berufliche Telefon- bzw. Internetkosten</a:t>
            </a:r>
          </a:p>
          <a:p>
            <a:r>
              <a:rPr lang="de-DE" dirty="0"/>
              <a:t>Berufsbekleidung</a:t>
            </a:r>
          </a:p>
          <a:p>
            <a:pPr marL="0" indent="0">
              <a:buNone/>
            </a:pPr>
            <a:endParaRPr lang="de-DE" dirty="0"/>
          </a:p>
        </p:txBody>
      </p:sp>
      <p:sp>
        <p:nvSpPr>
          <p:cNvPr id="6" name="Inhaltsplatzhalter 5">
            <a:extLst>
              <a:ext uri="{FF2B5EF4-FFF2-40B4-BE49-F238E27FC236}">
                <a16:creationId xmlns:a16="http://schemas.microsoft.com/office/drawing/2014/main" id="{0D1988EF-AB7C-47A5-9DD5-AF053B0F71D4}"/>
              </a:ext>
            </a:extLst>
          </p:cNvPr>
          <p:cNvSpPr>
            <a:spLocks noGrp="1"/>
          </p:cNvSpPr>
          <p:nvPr>
            <p:ph sz="quarter" idx="4"/>
          </p:nvPr>
        </p:nvSpPr>
        <p:spPr>
          <a:xfrm>
            <a:off x="5331654" y="1930401"/>
            <a:ext cx="4586069" cy="4110962"/>
          </a:xfrm>
        </p:spPr>
        <p:txBody>
          <a:bodyPr>
            <a:normAutofit lnSpcReduction="10000"/>
          </a:bodyPr>
          <a:lstStyle/>
          <a:p>
            <a:r>
              <a:rPr lang="de-DE" dirty="0"/>
              <a:t>Beitrag Gewerkschaft und Berufsverband</a:t>
            </a:r>
          </a:p>
          <a:p>
            <a:r>
              <a:rPr lang="de-DE" dirty="0"/>
              <a:t>Bewerbungskosten</a:t>
            </a:r>
          </a:p>
          <a:p>
            <a:r>
              <a:rPr lang="de-DE" dirty="0"/>
              <a:t>Umzugskosten, beruflich</a:t>
            </a:r>
          </a:p>
          <a:p>
            <a:r>
              <a:rPr lang="de-DE" dirty="0"/>
              <a:t>doppelte Haushaltsführung</a:t>
            </a:r>
          </a:p>
          <a:p>
            <a:pPr lvl="1"/>
            <a:r>
              <a:rPr lang="de-DE" dirty="0"/>
              <a:t>Fahrtkosten, Verpflegungskosten, Haushaltskosten am Arbeitsort</a:t>
            </a:r>
          </a:p>
          <a:p>
            <a:r>
              <a:rPr lang="de-DE" dirty="0"/>
              <a:t>Anteil zu priv. Unfall- und Rechtsschutzversicherung</a:t>
            </a:r>
          </a:p>
          <a:p>
            <a:r>
              <a:rPr lang="de-DE" dirty="0"/>
              <a:t>Berufliche Anwalts- bzw. Gerichtskosten</a:t>
            </a:r>
          </a:p>
          <a:p>
            <a:r>
              <a:rPr lang="de-DE" dirty="0"/>
              <a:t>Fehlzeiten</a:t>
            </a:r>
          </a:p>
        </p:txBody>
      </p:sp>
      <p:sp>
        <p:nvSpPr>
          <p:cNvPr id="4" name="Fußzeilenplatzhalter 3">
            <a:extLst>
              <a:ext uri="{FF2B5EF4-FFF2-40B4-BE49-F238E27FC236}">
                <a16:creationId xmlns:a16="http://schemas.microsoft.com/office/drawing/2014/main" id="{CD63AF81-FB10-4CC7-A100-147011DFDF93}"/>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2C7D9408-5E1C-4519-A81F-37BE3A4C06B4}"/>
              </a:ext>
            </a:extLst>
          </p:cNvPr>
          <p:cNvSpPr>
            <a:spLocks noGrp="1"/>
          </p:cNvSpPr>
          <p:nvPr>
            <p:ph type="sldNum" sz="quarter" idx="12"/>
          </p:nvPr>
        </p:nvSpPr>
        <p:spPr/>
        <p:txBody>
          <a:bodyPr/>
          <a:lstStyle/>
          <a:p>
            <a:fld id="{3F149924-B571-4347-B2D4-246315E1FC01}" type="slidenum">
              <a:rPr lang="de-DE" smtClean="0"/>
              <a:t>8</a:t>
            </a:fld>
            <a:endParaRPr lang="de-DE"/>
          </a:p>
        </p:txBody>
      </p:sp>
    </p:spTree>
    <p:extLst>
      <p:ext uri="{BB962C8B-B14F-4D97-AF65-F5344CB8AC3E}">
        <p14:creationId xmlns:p14="http://schemas.microsoft.com/office/powerpoint/2010/main" val="302080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87AE0-4655-49B7-B736-368BD5049F4F}"/>
              </a:ext>
            </a:extLst>
          </p:cNvPr>
          <p:cNvSpPr>
            <a:spLocks noGrp="1"/>
          </p:cNvSpPr>
          <p:nvPr>
            <p:ph type="title"/>
          </p:nvPr>
        </p:nvSpPr>
        <p:spPr/>
        <p:txBody>
          <a:bodyPr/>
          <a:lstStyle/>
          <a:p>
            <a:pPr marL="571500" indent="-571500">
              <a:buFont typeface="Arial" panose="020B0604020202020204" pitchFamily="34" charset="0"/>
              <a:buChar char="•"/>
            </a:pPr>
            <a:r>
              <a:rPr lang="de-DE" dirty="0"/>
              <a:t>Lohnersatzleitungen</a:t>
            </a:r>
          </a:p>
        </p:txBody>
      </p:sp>
      <p:sp>
        <p:nvSpPr>
          <p:cNvPr id="3" name="Inhaltsplatzhalter 2">
            <a:extLst>
              <a:ext uri="{FF2B5EF4-FFF2-40B4-BE49-F238E27FC236}">
                <a16:creationId xmlns:a16="http://schemas.microsoft.com/office/drawing/2014/main" id="{DC8BB589-659E-40DA-9CE5-AA6F50B6C20C}"/>
              </a:ext>
            </a:extLst>
          </p:cNvPr>
          <p:cNvSpPr>
            <a:spLocks noGrp="1"/>
          </p:cNvSpPr>
          <p:nvPr>
            <p:ph idx="1"/>
          </p:nvPr>
        </p:nvSpPr>
        <p:spPr>
          <a:xfrm>
            <a:off x="677334" y="1930400"/>
            <a:ext cx="10042248" cy="4737686"/>
          </a:xfrm>
        </p:spPr>
        <p:txBody>
          <a:bodyPr/>
          <a:lstStyle/>
          <a:p>
            <a:r>
              <a:rPr lang="de-DE" dirty="0"/>
              <a:t>Arbeitslosengeld</a:t>
            </a:r>
          </a:p>
          <a:p>
            <a:endParaRPr lang="de-DE" dirty="0"/>
          </a:p>
          <a:p>
            <a:r>
              <a:rPr lang="de-DE" dirty="0"/>
              <a:t>Kurzarbeitergeld</a:t>
            </a:r>
          </a:p>
          <a:p>
            <a:endParaRPr lang="de-DE" dirty="0"/>
          </a:p>
          <a:p>
            <a:r>
              <a:rPr lang="de-DE" dirty="0"/>
              <a:t>Mutterschaftsgeld</a:t>
            </a:r>
          </a:p>
          <a:p>
            <a:endParaRPr lang="de-DE" dirty="0"/>
          </a:p>
          <a:p>
            <a:r>
              <a:rPr lang="de-DE" dirty="0"/>
              <a:t>Elterngeld</a:t>
            </a:r>
          </a:p>
          <a:p>
            <a:endParaRPr lang="de-DE" dirty="0"/>
          </a:p>
          <a:p>
            <a:r>
              <a:rPr lang="de-DE" dirty="0"/>
              <a:t>Krankengeld</a:t>
            </a:r>
          </a:p>
        </p:txBody>
      </p:sp>
      <p:sp>
        <p:nvSpPr>
          <p:cNvPr id="4" name="Fußzeilenplatzhalter 3">
            <a:extLst>
              <a:ext uri="{FF2B5EF4-FFF2-40B4-BE49-F238E27FC236}">
                <a16:creationId xmlns:a16="http://schemas.microsoft.com/office/drawing/2014/main" id="{6A3F37C7-330F-477D-B265-92DDB61D4E5F}"/>
              </a:ext>
            </a:extLst>
          </p:cNvPr>
          <p:cNvSpPr>
            <a:spLocks noGrp="1"/>
          </p:cNvSpPr>
          <p:nvPr>
            <p:ph type="ftr" sz="quarter" idx="11"/>
          </p:nvPr>
        </p:nvSpPr>
        <p:spPr/>
        <p:txBody>
          <a:bodyPr/>
          <a:lstStyle/>
          <a:p>
            <a:r>
              <a:rPr lang="de-DE"/>
              <a:t>Arely Christina Sauer</a:t>
            </a:r>
          </a:p>
        </p:txBody>
      </p:sp>
      <p:sp>
        <p:nvSpPr>
          <p:cNvPr id="5" name="Foliennummernplatzhalter 4">
            <a:extLst>
              <a:ext uri="{FF2B5EF4-FFF2-40B4-BE49-F238E27FC236}">
                <a16:creationId xmlns:a16="http://schemas.microsoft.com/office/drawing/2014/main" id="{116B9D76-2CFE-4048-94E7-57B54C2579D6}"/>
              </a:ext>
            </a:extLst>
          </p:cNvPr>
          <p:cNvSpPr>
            <a:spLocks noGrp="1"/>
          </p:cNvSpPr>
          <p:nvPr>
            <p:ph type="sldNum" sz="quarter" idx="12"/>
          </p:nvPr>
        </p:nvSpPr>
        <p:spPr/>
        <p:txBody>
          <a:bodyPr/>
          <a:lstStyle/>
          <a:p>
            <a:fld id="{3F149924-B571-4347-B2D4-246315E1FC01}" type="slidenum">
              <a:rPr lang="de-DE" smtClean="0"/>
              <a:t>9</a:t>
            </a:fld>
            <a:endParaRPr lang="de-DE"/>
          </a:p>
        </p:txBody>
      </p:sp>
    </p:spTree>
    <p:extLst>
      <p:ext uri="{BB962C8B-B14F-4D97-AF65-F5344CB8AC3E}">
        <p14:creationId xmlns:p14="http://schemas.microsoft.com/office/powerpoint/2010/main" val="2915391684"/>
      </p:ext>
    </p:extLst>
  </p:cSld>
  <p:clrMapOvr>
    <a:masterClrMapping/>
  </p:clrMapOvr>
</p:sld>
</file>

<file path=ppt/theme/theme1.xml><?xml version="1.0" encoding="utf-8"?>
<a:theme xmlns:a="http://schemas.openxmlformats.org/drawingml/2006/main" name="Facette">
  <a:themeElements>
    <a:clrScheme name="Grü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1466</Words>
  <Application>Microsoft Office PowerPoint</Application>
  <PresentationFormat>Breitbild</PresentationFormat>
  <Paragraphs>423</Paragraphs>
  <Slides>36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36</vt:i4>
      </vt:variant>
    </vt:vector>
  </HeadingPairs>
  <TitlesOfParts>
    <vt:vector size="41" baseType="lpstr">
      <vt:lpstr>Arial</vt:lpstr>
      <vt:lpstr>Calibri</vt:lpstr>
      <vt:lpstr>Trebuchet MS</vt:lpstr>
      <vt:lpstr>Wingdings 3</vt:lpstr>
      <vt:lpstr>Facette</vt:lpstr>
      <vt:lpstr>Einkommensteuer 2018</vt:lpstr>
      <vt:lpstr>Inhaltsverzeichnis - Theorie</vt:lpstr>
      <vt:lpstr>Steuererklärung</vt:lpstr>
      <vt:lpstr>Pflichtveranlagung  muss Steuererklärung abgeben</vt:lpstr>
      <vt:lpstr>PowerPoint-Präsentation</vt:lpstr>
      <vt:lpstr>Antragsveranlagung  kann Steuererklärung abgeben</vt:lpstr>
      <vt:lpstr>Checkliste</vt:lpstr>
      <vt:lpstr>Arbeit</vt:lpstr>
      <vt:lpstr>Lohnersatzleitungen</vt:lpstr>
      <vt:lpstr>Versicherungen</vt:lpstr>
      <vt:lpstr>Haus und Wohnung</vt:lpstr>
      <vt:lpstr>Gesundheit</vt:lpstr>
      <vt:lpstr>Familie</vt:lpstr>
      <vt:lpstr>Finanzen und Sonstiges</vt:lpstr>
      <vt:lpstr>Inhaltsverzeichnis - Praxis</vt:lpstr>
      <vt:lpstr>Persönliches- Mantelbogen</vt:lpstr>
      <vt:lpstr>Nicht selbständige Arbeit  Anlage N</vt:lpstr>
      <vt:lpstr>Ausgaben als Arbeitnehmer  Werbungskosten</vt:lpstr>
      <vt:lpstr>PowerPoint-Präsentation</vt:lpstr>
      <vt:lpstr>Kinder  Anlage K</vt:lpstr>
      <vt:lpstr>PowerPoint-Präsentation</vt:lpstr>
      <vt:lpstr>PowerPoint-Präsentation</vt:lpstr>
      <vt:lpstr>Die Gewinneinkünfte  - Anlage G</vt:lpstr>
      <vt:lpstr>Einkünfte aus Kapitalvermögen  Anlage KAP</vt:lpstr>
      <vt:lpstr>PowerPoint-Präsentation</vt:lpstr>
      <vt:lpstr>Renten und andere Leistungen  Anlage R</vt:lpstr>
      <vt:lpstr>Sonstige Einkünfte  Anlage SO</vt:lpstr>
      <vt:lpstr>Haushaltsnahe Aufwendungen  Mantelbogen ab Zeile 69</vt:lpstr>
      <vt:lpstr>Sonderausgaben  Mantelbogen  Angaben zu Vorsorgeaufwendungen  Altervorsorgebeiträge als Sonderausgaben </vt:lpstr>
      <vt:lpstr>Außergewöhnliche Belastungen  Mantelbogen ab Zeile 61</vt:lpstr>
      <vt:lpstr>Verlustabzug  Anlagen N, KAP, L, G und R</vt:lpstr>
      <vt:lpstr>Sonstiges</vt:lpstr>
      <vt:lpstr>Verwaltung</vt:lpstr>
      <vt:lpstr>Quellenangaben</vt:lpstr>
      <vt:lpstr>Zu empfehlende Software</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Einkommensteuer 2018</dc:title>
  <dc:creator>Robert und Arely</dc:creator>
  <cp:lastModifiedBy>Robert und Arely</cp:lastModifiedBy>
  <cp:revision>205</cp:revision>
  <dcterms:created xsi:type="dcterms:W3CDTF">2019-01-06T19:41:49Z</dcterms:created>
  <dcterms:modified xsi:type="dcterms:W3CDTF">2019-02-28T19:50:09Z</dcterms:modified>
</cp:coreProperties>
</file>